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442535372"/>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2.png"/><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6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p:nvPr/>
        </p:nvSpPr>
        <p:spPr>
          <a:xfrm>
            <a:off x="889000" y="4546600"/>
            <a:ext cx="5105400" cy="4622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“As the gases circulated in the chamber, electric sparks, substituting for lightning, supplied energy to drive chemical reactions.”</a:t>
            </a:r>
          </a:p>
        </p:txBody>
      </p:sp>
      <p:grpSp>
        <p:nvGrpSpPr>
          <p:cNvPr id="98" name="Group 98"/>
          <p:cNvGrpSpPr/>
          <p:nvPr/>
        </p:nvGrpSpPr>
        <p:grpSpPr>
          <a:xfrm>
            <a:off x="6756400" y="1409700"/>
            <a:ext cx="5511800" cy="6925854"/>
            <a:chOff x="-266700" y="-127000"/>
            <a:chExt cx="5511800" cy="6925853"/>
          </a:xfrm>
        </p:grpSpPr>
        <p:pic>
          <p:nvPicPr>
            <p:cNvPr id="97"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96" name="Picture 9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p:nvPr/>
        </p:nvSpPr>
        <p:spPr>
          <a:xfrm>
            <a:off x="1003300" y="4572000"/>
            <a:ext cx="4902200" cy="4203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experiment produced traces of amino acids, the building blocks of the proteins that are made in living cells.</a:t>
            </a:r>
          </a:p>
        </p:txBody>
      </p:sp>
      <p:grpSp>
        <p:nvGrpSpPr>
          <p:cNvPr id="103" name="Group 103"/>
          <p:cNvGrpSpPr/>
          <p:nvPr/>
        </p:nvGrpSpPr>
        <p:grpSpPr>
          <a:xfrm>
            <a:off x="6959600" y="1257300"/>
            <a:ext cx="5511800" cy="6925854"/>
            <a:chOff x="-266700" y="-127000"/>
            <a:chExt cx="5511800" cy="6925853"/>
          </a:xfrm>
        </p:grpSpPr>
        <p:pic>
          <p:nvPicPr>
            <p:cNvPr id="102" name="stanley Miller.jpg"/>
            <p:cNvPicPr/>
            <p:nvPr/>
          </p:nvPicPr>
          <p:blipFill>
            <a:blip r:embed="rId2">
              <a:extLst/>
            </a:blip>
            <a:srcRect l="13777" r="13755"/>
            <a:stretch>
              <a:fillRect/>
            </a:stretch>
          </p:blipFill>
          <p:spPr>
            <a:xfrm>
              <a:off x="0" y="0"/>
              <a:ext cx="5143500" cy="6671854"/>
            </a:xfrm>
            <a:prstGeom prst="rect">
              <a:avLst/>
            </a:prstGeom>
            <a:ln>
              <a:noFill/>
            </a:ln>
            <a:effectLst/>
          </p:spPr>
        </p:pic>
        <p:pic>
          <p:nvPicPr>
            <p:cNvPr id="101" name="Picture 10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hape 105"/>
          <p:cNvSpPr/>
          <p:nvPr/>
        </p:nvSpPr>
        <p:spPr>
          <a:xfrm>
            <a:off x="914400" y="4749800"/>
            <a:ext cx="4902200" cy="4622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Miller-Urey experiment produced a variety of organic compounds, including amino acids” (Modern Biology, 1999).</a:t>
            </a:r>
          </a:p>
        </p:txBody>
      </p:sp>
      <p:grpSp>
        <p:nvGrpSpPr>
          <p:cNvPr id="108" name="Group 108"/>
          <p:cNvGrpSpPr/>
          <p:nvPr/>
        </p:nvGrpSpPr>
        <p:grpSpPr>
          <a:xfrm>
            <a:off x="6731000" y="1409700"/>
            <a:ext cx="5511800" cy="6925854"/>
            <a:chOff x="-266700" y="-127000"/>
            <a:chExt cx="5511800" cy="6925853"/>
          </a:xfrm>
        </p:grpSpPr>
        <p:pic>
          <p:nvPicPr>
            <p:cNvPr id="107" name="prentice hall biology 1 - Version 2.jpg"/>
            <p:cNvPicPr/>
            <p:nvPr/>
          </p:nvPicPr>
          <p:blipFill>
            <a:blip r:embed="rId2">
              <a:extLst/>
            </a:blip>
            <a:srcRect l="3661" r="3661"/>
            <a:stretch>
              <a:fillRect/>
            </a:stretch>
          </p:blipFill>
          <p:spPr>
            <a:xfrm>
              <a:off x="0" y="0"/>
              <a:ext cx="5143500" cy="6667500"/>
            </a:xfrm>
            <a:prstGeom prst="rect">
              <a:avLst/>
            </a:prstGeom>
            <a:ln>
              <a:noFill/>
            </a:ln>
            <a:effectLst/>
          </p:spPr>
        </p:pic>
        <p:pic>
          <p:nvPicPr>
            <p:cNvPr id="106" name="Picture 10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p:nvPr/>
        </p:nvSpPr>
        <p:spPr>
          <a:xfrm>
            <a:off x="914400" y="5461000"/>
            <a:ext cx="4902200" cy="3708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For half a century the Miller experiment has been used as proof of the evolution of life from non-life.</a:t>
            </a:r>
          </a:p>
        </p:txBody>
      </p:sp>
      <p:grpSp>
        <p:nvGrpSpPr>
          <p:cNvPr id="113" name="Group 113"/>
          <p:cNvGrpSpPr/>
          <p:nvPr/>
        </p:nvGrpSpPr>
        <p:grpSpPr>
          <a:xfrm>
            <a:off x="6705600" y="1409700"/>
            <a:ext cx="5511800" cy="6925854"/>
            <a:chOff x="-266700" y="-127000"/>
            <a:chExt cx="5511800" cy="6925853"/>
          </a:xfrm>
        </p:grpSpPr>
        <p:pic>
          <p:nvPicPr>
            <p:cNvPr id="112" name="stanley Miller.jpg"/>
            <p:cNvPicPr/>
            <p:nvPr/>
          </p:nvPicPr>
          <p:blipFill>
            <a:blip r:embed="rId2">
              <a:extLst/>
            </a:blip>
            <a:srcRect l="13777" r="13755"/>
            <a:stretch>
              <a:fillRect/>
            </a:stretch>
          </p:blipFill>
          <p:spPr>
            <a:xfrm>
              <a:off x="0" y="0"/>
              <a:ext cx="5143500" cy="6671854"/>
            </a:xfrm>
            <a:prstGeom prst="rect">
              <a:avLst/>
            </a:prstGeom>
            <a:ln>
              <a:noFill/>
            </a:ln>
            <a:effectLst/>
          </p:spPr>
        </p:pic>
        <p:pic>
          <p:nvPicPr>
            <p:cNvPr id="111" name="Picture 11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hape 115"/>
          <p:cNvSpPr/>
          <p:nvPr/>
        </p:nvSpPr>
        <p:spPr>
          <a:xfrm>
            <a:off x="914400" y="5067300"/>
            <a:ext cx="4902200" cy="3873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New Scientist magazine proclaimed “In the beginning ... life assembled itself” (Feb. 27, 1969).</a:t>
            </a:r>
          </a:p>
        </p:txBody>
      </p:sp>
      <p:grpSp>
        <p:nvGrpSpPr>
          <p:cNvPr id="118" name="Group 118"/>
          <p:cNvGrpSpPr/>
          <p:nvPr/>
        </p:nvGrpSpPr>
        <p:grpSpPr>
          <a:xfrm>
            <a:off x="6705600" y="1409700"/>
            <a:ext cx="5511800" cy="6925854"/>
            <a:chOff x="-266700" y="-127000"/>
            <a:chExt cx="5511800" cy="6925853"/>
          </a:xfrm>
        </p:grpSpPr>
        <p:pic>
          <p:nvPicPr>
            <p:cNvPr id="117" name="new-scientist-808x1024.png"/>
            <p:cNvPicPr/>
            <p:nvPr/>
          </p:nvPicPr>
          <p:blipFill>
            <a:blip r:embed="rId2">
              <a:extLst/>
            </a:blip>
            <a:srcRect l="1204" r="1204"/>
            <a:stretch>
              <a:fillRect/>
            </a:stretch>
          </p:blipFill>
          <p:spPr>
            <a:xfrm>
              <a:off x="0" y="0"/>
              <a:ext cx="5143500" cy="6667500"/>
            </a:xfrm>
            <a:prstGeom prst="rect">
              <a:avLst/>
            </a:prstGeom>
            <a:ln>
              <a:noFill/>
            </a:ln>
            <a:effectLst/>
          </p:spPr>
        </p:pic>
        <p:pic>
          <p:nvPicPr>
            <p:cNvPr id="116" name="Picture 11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p:nvPr/>
        </p:nvSpPr>
        <p:spPr>
          <a:xfrm>
            <a:off x="774700" y="508000"/>
            <a:ext cx="4732073" cy="203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Miller Experiment</a:t>
            </a:r>
          </a:p>
        </p:txBody>
      </p:sp>
      <p:sp>
        <p:nvSpPr>
          <p:cNvPr id="121" name="Shape 121"/>
          <p:cNvSpPr>
            <a:spLocks noGrp="1"/>
          </p:cNvSpPr>
          <p:nvPr>
            <p:ph type="body" idx="1"/>
          </p:nvPr>
        </p:nvSpPr>
        <p:spPr>
          <a:xfrm>
            <a:off x="763810" y="2727715"/>
            <a:ext cx="5706457" cy="6381644"/>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1. It is based on evolutionary assumptions.</a:t>
            </a:r>
          </a:p>
          <a:p>
            <a:pPr lvl="0" defTabSz="584200">
              <a:lnSpc>
                <a:spcPct val="110000"/>
              </a:lnSpc>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2. Miller used the wrong materials.</a:t>
            </a:r>
          </a:p>
          <a:p>
            <a:pPr lvl="0" defTabSz="584200">
              <a:lnSpc>
                <a:spcPct val="110000"/>
              </a:lnSpc>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3. Miller added unnatural elements to the experiment.</a:t>
            </a:r>
          </a:p>
        </p:txBody>
      </p:sp>
      <p:grpSp>
        <p:nvGrpSpPr>
          <p:cNvPr id="124" name="Group 124"/>
          <p:cNvGrpSpPr/>
          <p:nvPr/>
        </p:nvGrpSpPr>
        <p:grpSpPr>
          <a:xfrm>
            <a:off x="6485391" y="1460500"/>
            <a:ext cx="5439909" cy="6832600"/>
            <a:chOff x="-266700" y="-127000"/>
            <a:chExt cx="5439907" cy="6832600"/>
          </a:xfrm>
        </p:grpSpPr>
        <p:pic>
          <p:nvPicPr>
            <p:cNvPr id="123" name="Stanley Miller03.jpg"/>
            <p:cNvPicPr/>
            <p:nvPr/>
          </p:nvPicPr>
          <p:blipFill>
            <a:blip r:embed="rId2">
              <a:extLst/>
            </a:blip>
            <a:srcRect l="8836" r="8836"/>
            <a:stretch>
              <a:fillRect/>
            </a:stretch>
          </p:blipFill>
          <p:spPr>
            <a:xfrm>
              <a:off x="0" y="0"/>
              <a:ext cx="5071608" cy="6578600"/>
            </a:xfrm>
            <a:prstGeom prst="rect">
              <a:avLst/>
            </a:prstGeom>
            <a:ln>
              <a:noFill/>
            </a:ln>
            <a:effectLst/>
          </p:spPr>
        </p:pic>
        <p:pic>
          <p:nvPicPr>
            <p:cNvPr id="122" name="Picture 121"/>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p:nvPr/>
        </p:nvSpPr>
        <p:spPr>
          <a:xfrm>
            <a:off x="774700" y="508000"/>
            <a:ext cx="4732073" cy="203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Miller Experiment</a:t>
            </a:r>
          </a:p>
        </p:txBody>
      </p:sp>
      <p:sp>
        <p:nvSpPr>
          <p:cNvPr id="127" name="Shape 127"/>
          <p:cNvSpPr>
            <a:spLocks noGrp="1"/>
          </p:cNvSpPr>
          <p:nvPr>
            <p:ph type="body" idx="1"/>
          </p:nvPr>
        </p:nvSpPr>
        <p:spPr>
          <a:xfrm>
            <a:off x="763810" y="2727715"/>
            <a:ext cx="5706457" cy="6832601"/>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4. Miller got the wrong results.</a:t>
            </a:r>
          </a:p>
          <a:p>
            <a:pPr lvl="0" defTabSz="584200">
              <a:lnSpc>
                <a:spcPct val="110000"/>
              </a:lnSpc>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5. Life in a test tube would only prove that intelligence is required to create life.</a:t>
            </a:r>
          </a:p>
          <a:p>
            <a:pPr lvl="0" defTabSz="584200">
              <a:lnSpc>
                <a:spcPct val="110000"/>
              </a:lnSpc>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6. The modern science of genetics has falsified the idea of life arising from non-life.</a:t>
            </a:r>
          </a:p>
        </p:txBody>
      </p:sp>
      <p:grpSp>
        <p:nvGrpSpPr>
          <p:cNvPr id="130" name="Group 130"/>
          <p:cNvGrpSpPr/>
          <p:nvPr/>
        </p:nvGrpSpPr>
        <p:grpSpPr>
          <a:xfrm>
            <a:off x="6485391" y="1460500"/>
            <a:ext cx="5439909" cy="6832600"/>
            <a:chOff x="-266700" y="-127000"/>
            <a:chExt cx="5439907" cy="6832600"/>
          </a:xfrm>
        </p:grpSpPr>
        <p:pic>
          <p:nvPicPr>
            <p:cNvPr id="129" name="Stanley Miller03.jpg"/>
            <p:cNvPicPr/>
            <p:nvPr/>
          </p:nvPicPr>
          <p:blipFill>
            <a:blip r:embed="rId2">
              <a:extLst/>
            </a:blip>
            <a:srcRect l="8836" r="8836"/>
            <a:stretch>
              <a:fillRect/>
            </a:stretch>
          </p:blipFill>
          <p:spPr>
            <a:xfrm>
              <a:off x="0" y="0"/>
              <a:ext cx="5071608" cy="6578600"/>
            </a:xfrm>
            <a:prstGeom prst="rect">
              <a:avLst/>
            </a:prstGeom>
            <a:ln>
              <a:noFill/>
            </a:ln>
            <a:effectLst/>
          </p:spPr>
        </p:pic>
        <p:pic>
          <p:nvPicPr>
            <p:cNvPr id="128" name="Picture 127"/>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a:spLocks noGrp="1"/>
          </p:cNvSpPr>
          <p:nvPr>
            <p:ph type="title"/>
          </p:nvPr>
        </p:nvSpPr>
        <p:spPr>
          <a:xfrm>
            <a:off x="660400" y="685800"/>
            <a:ext cx="6243043" cy="3819129"/>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1. The Miller experiment is based on evolutionary assumptions.</a:t>
            </a:r>
          </a:p>
        </p:txBody>
      </p:sp>
      <p:grpSp>
        <p:nvGrpSpPr>
          <p:cNvPr id="135" name="Group 135"/>
          <p:cNvGrpSpPr/>
          <p:nvPr/>
        </p:nvGrpSpPr>
        <p:grpSpPr>
          <a:xfrm>
            <a:off x="6959600" y="1257300"/>
            <a:ext cx="5511800" cy="6925854"/>
            <a:chOff x="-266700" y="-127000"/>
            <a:chExt cx="5511800" cy="6925853"/>
          </a:xfrm>
        </p:grpSpPr>
        <p:pic>
          <p:nvPicPr>
            <p:cNvPr id="134"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133" name="Picture 13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p:nvPr/>
        </p:nvSpPr>
        <p:spPr>
          <a:xfrm>
            <a:off x="914400" y="5511800"/>
            <a:ext cx="4902200" cy="3429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Miller experiment is meaningless apart from evolutionary assumptions.</a:t>
            </a:r>
          </a:p>
        </p:txBody>
      </p:sp>
      <p:grpSp>
        <p:nvGrpSpPr>
          <p:cNvPr id="140" name="Group 140"/>
          <p:cNvGrpSpPr/>
          <p:nvPr/>
        </p:nvGrpSpPr>
        <p:grpSpPr>
          <a:xfrm>
            <a:off x="6959600" y="1257300"/>
            <a:ext cx="5511800" cy="6925854"/>
            <a:chOff x="-266700" y="-127000"/>
            <a:chExt cx="5511800" cy="6925853"/>
          </a:xfrm>
        </p:grpSpPr>
        <p:pic>
          <p:nvPicPr>
            <p:cNvPr id="13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38" name="Picture 13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787400" y="5753100"/>
            <a:ext cx="5003800" cy="3009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assumes a universe and an earth and a primordial soup in which life could have happened.</a:t>
            </a:r>
          </a:p>
        </p:txBody>
      </p:sp>
      <p:grpSp>
        <p:nvGrpSpPr>
          <p:cNvPr id="145" name="Group 145"/>
          <p:cNvGrpSpPr/>
          <p:nvPr/>
        </p:nvGrpSpPr>
        <p:grpSpPr>
          <a:xfrm>
            <a:off x="6680200" y="1409700"/>
            <a:ext cx="5511800" cy="6925854"/>
            <a:chOff x="-266700" y="-127000"/>
            <a:chExt cx="5511800" cy="6925853"/>
          </a:xfrm>
        </p:grpSpPr>
        <p:pic>
          <p:nvPicPr>
            <p:cNvPr id="144"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43" name="Picture 14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p:nvPr/>
        </p:nvSpPr>
        <p:spPr>
          <a:xfrm>
            <a:off x="889000" y="5181600"/>
            <a:ext cx="4902200" cy="4622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But science has </a:t>
            </a:r>
            <a:r>
              <a:rPr sz="3600" u="sng" spc="-47">
                <a:solidFill>
                  <a:srgbClr val="CBCBCB"/>
                </a:solidFill>
                <a:latin typeface="Georgia"/>
                <a:ea typeface="Georgia"/>
                <a:cs typeface="Georgia"/>
                <a:sym typeface="Georgia"/>
              </a:rPr>
              <a:t>not</a:t>
            </a:r>
            <a:r>
              <a:rPr sz="3600" spc="-47">
                <a:solidFill>
                  <a:srgbClr val="CBCBCB"/>
                </a:solidFill>
                <a:latin typeface="Georgia"/>
                <a:ea typeface="Georgia"/>
                <a:cs typeface="Georgia"/>
                <a:sym typeface="Georgia"/>
              </a:rPr>
              <a:t> proven that the universe and earth could have happened by naturalistic causes. </a:t>
            </a:r>
          </a:p>
        </p:txBody>
      </p:sp>
      <p:grpSp>
        <p:nvGrpSpPr>
          <p:cNvPr id="150" name="Group 150"/>
          <p:cNvGrpSpPr/>
          <p:nvPr/>
        </p:nvGrpSpPr>
        <p:grpSpPr>
          <a:xfrm>
            <a:off x="6756400" y="1409700"/>
            <a:ext cx="5511800" cy="6925854"/>
            <a:chOff x="-266700" y="-127000"/>
            <a:chExt cx="5511800" cy="6925853"/>
          </a:xfrm>
        </p:grpSpPr>
        <p:pic>
          <p:nvPicPr>
            <p:cNvPr id="14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48" name="Picture 14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p:nvPr/>
        </p:nvSpPr>
        <p:spPr>
          <a:xfrm>
            <a:off x="533400" y="1276350"/>
            <a:ext cx="5334000" cy="7200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Michael Denton, Ph.D. in biochemistry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“Considering the way the pre-biotic soup is referred to in so many discussions of the origin of life as an already established reality, it comes as something of a shock to realize that there is absolutely no positive evidence for its existence.”</a:t>
            </a:r>
          </a:p>
        </p:txBody>
      </p:sp>
      <p:grpSp>
        <p:nvGrpSpPr>
          <p:cNvPr id="155" name="Group 155"/>
          <p:cNvGrpSpPr/>
          <p:nvPr/>
        </p:nvGrpSpPr>
        <p:grpSpPr>
          <a:xfrm>
            <a:off x="6756400" y="1409700"/>
            <a:ext cx="5511800" cy="6925854"/>
            <a:chOff x="-266700" y="-127000"/>
            <a:chExt cx="5511800" cy="6925853"/>
          </a:xfrm>
        </p:grpSpPr>
        <p:pic>
          <p:nvPicPr>
            <p:cNvPr id="154" name="633004.png"/>
            <p:cNvPicPr/>
            <p:nvPr/>
          </p:nvPicPr>
          <p:blipFill>
            <a:blip r:embed="rId2">
              <a:extLst/>
            </a:blip>
            <a:srcRect t="2765" b="11759"/>
            <a:stretch>
              <a:fillRect/>
            </a:stretch>
          </p:blipFill>
          <p:spPr>
            <a:xfrm>
              <a:off x="0" y="0"/>
              <a:ext cx="5143500" cy="6671854"/>
            </a:xfrm>
            <a:prstGeom prst="rect">
              <a:avLst/>
            </a:prstGeom>
            <a:ln>
              <a:noFill/>
            </a:ln>
            <a:effectLst/>
          </p:spPr>
        </p:pic>
        <p:pic>
          <p:nvPicPr>
            <p:cNvPr id="153" name="Picture 15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p:cNvSpPr>
          <p:nvPr>
            <p:ph type="title"/>
          </p:nvPr>
        </p:nvSpPr>
        <p:spPr>
          <a:xfrm>
            <a:off x="635000" y="990600"/>
            <a:ext cx="5511800" cy="2374801"/>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2. Miller used the wrong materials.</a:t>
            </a:r>
          </a:p>
        </p:txBody>
      </p:sp>
      <p:grpSp>
        <p:nvGrpSpPr>
          <p:cNvPr id="160" name="Group 160"/>
          <p:cNvGrpSpPr/>
          <p:nvPr/>
        </p:nvGrpSpPr>
        <p:grpSpPr>
          <a:xfrm>
            <a:off x="6959600" y="1257300"/>
            <a:ext cx="5511800" cy="6925854"/>
            <a:chOff x="-266700" y="-127000"/>
            <a:chExt cx="5511800" cy="6925853"/>
          </a:xfrm>
        </p:grpSpPr>
        <p:pic>
          <p:nvPicPr>
            <p:cNvPr id="159"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158" name="Picture 15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863600" y="2895600"/>
            <a:ext cx="4902200" cy="6096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Since Miller conducted his experiment, scientists have determined that the atmosphere of the earth could not have been composed of the elements used in the experiment.</a:t>
            </a:r>
          </a:p>
        </p:txBody>
      </p:sp>
      <p:grpSp>
        <p:nvGrpSpPr>
          <p:cNvPr id="165" name="Group 165"/>
          <p:cNvGrpSpPr/>
          <p:nvPr/>
        </p:nvGrpSpPr>
        <p:grpSpPr>
          <a:xfrm>
            <a:off x="6731000" y="1409700"/>
            <a:ext cx="5511800" cy="6925854"/>
            <a:chOff x="-266700" y="-127000"/>
            <a:chExt cx="5511800" cy="6925853"/>
          </a:xfrm>
        </p:grpSpPr>
        <p:pic>
          <p:nvPicPr>
            <p:cNvPr id="164"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63" name="Picture 16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p:nvPr/>
        </p:nvSpPr>
        <p:spPr>
          <a:xfrm>
            <a:off x="787400" y="4368800"/>
            <a:ext cx="4902200" cy="5003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Canadian geologists Erich Dimroth and Michael Kimberly wrote in 1979 that they saw no evidence “that an oxygen-free atmosphere has existed at any time.”</a:t>
            </a:r>
          </a:p>
        </p:txBody>
      </p:sp>
      <p:grpSp>
        <p:nvGrpSpPr>
          <p:cNvPr id="170" name="Group 170"/>
          <p:cNvGrpSpPr/>
          <p:nvPr/>
        </p:nvGrpSpPr>
        <p:grpSpPr>
          <a:xfrm>
            <a:off x="6680200" y="1409700"/>
            <a:ext cx="5511800" cy="6925854"/>
            <a:chOff x="-266700" y="-127000"/>
            <a:chExt cx="5511800" cy="6925853"/>
          </a:xfrm>
        </p:grpSpPr>
        <p:pic>
          <p:nvPicPr>
            <p:cNvPr id="16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68" name="Picture 16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p:nvPr/>
        </p:nvSpPr>
        <p:spPr>
          <a:xfrm>
            <a:off x="863600" y="3937000"/>
            <a:ext cx="4902200" cy="5003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British geologists Harry Clemmey and Nick Badham wrote in 1982 that “from the time of the earliest dated rocks ... earth had an oxygenic atmosphere.”</a:t>
            </a:r>
          </a:p>
        </p:txBody>
      </p:sp>
      <p:grpSp>
        <p:nvGrpSpPr>
          <p:cNvPr id="175" name="Group 175"/>
          <p:cNvGrpSpPr/>
          <p:nvPr/>
        </p:nvGrpSpPr>
        <p:grpSpPr>
          <a:xfrm>
            <a:off x="6578600" y="1409700"/>
            <a:ext cx="5511800" cy="6925854"/>
            <a:chOff x="-266700" y="-127000"/>
            <a:chExt cx="5511800" cy="6925853"/>
          </a:xfrm>
        </p:grpSpPr>
        <p:pic>
          <p:nvPicPr>
            <p:cNvPr id="174"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73" name="Picture 17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p:nvPr/>
        </p:nvSpPr>
        <p:spPr>
          <a:xfrm>
            <a:off x="812800" y="3937000"/>
            <a:ext cx="4902200" cy="5003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“Geochemists soon reached a near-consensus that the primitive atmosphere was nothing like the one Miller used” (Jonathan Wells, Icons of Evolution).</a:t>
            </a:r>
          </a:p>
        </p:txBody>
      </p:sp>
      <p:grpSp>
        <p:nvGrpSpPr>
          <p:cNvPr id="180" name="Group 180"/>
          <p:cNvGrpSpPr/>
          <p:nvPr/>
        </p:nvGrpSpPr>
        <p:grpSpPr>
          <a:xfrm>
            <a:off x="6705600" y="1409700"/>
            <a:ext cx="5511800" cy="6925854"/>
            <a:chOff x="-266700" y="-127000"/>
            <a:chExt cx="5511800" cy="6925853"/>
          </a:xfrm>
        </p:grpSpPr>
        <p:pic>
          <p:nvPicPr>
            <p:cNvPr id="179" name="book covers 27.jpg"/>
            <p:cNvPicPr/>
            <p:nvPr/>
          </p:nvPicPr>
          <p:blipFill>
            <a:blip r:embed="rId2">
              <a:extLst/>
            </a:blip>
            <a:srcRect t="8443" b="4579"/>
            <a:stretch>
              <a:fillRect/>
            </a:stretch>
          </p:blipFill>
          <p:spPr>
            <a:xfrm>
              <a:off x="0" y="0"/>
              <a:ext cx="5143500" cy="6671854"/>
            </a:xfrm>
            <a:prstGeom prst="rect">
              <a:avLst/>
            </a:prstGeom>
            <a:ln>
              <a:noFill/>
            </a:ln>
            <a:effectLst/>
          </p:spPr>
        </p:pic>
        <p:pic>
          <p:nvPicPr>
            <p:cNvPr id="178" name="Picture 17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82"/>
          <p:cNvSpPr/>
          <p:nvPr/>
        </p:nvSpPr>
        <p:spPr>
          <a:xfrm>
            <a:off x="812800" y="5667474"/>
            <a:ext cx="4902200" cy="327332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presence of oxygen would have destroyed anything that might have “evolved.”</a:t>
            </a:r>
          </a:p>
        </p:txBody>
      </p:sp>
      <p:grpSp>
        <p:nvGrpSpPr>
          <p:cNvPr id="185" name="Group 185"/>
          <p:cNvGrpSpPr/>
          <p:nvPr/>
        </p:nvGrpSpPr>
        <p:grpSpPr>
          <a:xfrm>
            <a:off x="6705600" y="1409700"/>
            <a:ext cx="5511800" cy="6925854"/>
            <a:chOff x="-266700" y="-127000"/>
            <a:chExt cx="5511800" cy="6925853"/>
          </a:xfrm>
        </p:grpSpPr>
        <p:pic>
          <p:nvPicPr>
            <p:cNvPr id="184" name="book covers 27.jpg"/>
            <p:cNvPicPr/>
            <p:nvPr/>
          </p:nvPicPr>
          <p:blipFill>
            <a:blip r:embed="rId2">
              <a:extLst/>
            </a:blip>
            <a:srcRect t="8443" b="4579"/>
            <a:stretch>
              <a:fillRect/>
            </a:stretch>
          </p:blipFill>
          <p:spPr>
            <a:xfrm>
              <a:off x="0" y="0"/>
              <a:ext cx="5143500" cy="6671854"/>
            </a:xfrm>
            <a:prstGeom prst="rect">
              <a:avLst/>
            </a:prstGeom>
            <a:ln>
              <a:noFill/>
            </a:ln>
            <a:effectLst/>
          </p:spPr>
        </p:pic>
        <p:pic>
          <p:nvPicPr>
            <p:cNvPr id="183" name="Picture 18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Shape 187"/>
          <p:cNvSpPr/>
          <p:nvPr/>
        </p:nvSpPr>
        <p:spPr>
          <a:xfrm>
            <a:off x="863600" y="2006600"/>
            <a:ext cx="4902200" cy="6946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Michael Pitman, who taught biology at Cambridge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“Even the simple organic compounds--the smallest bricks of living material--would have crumbled as soon as they formed if oxygen were present” (Adam and Evolution).</a:t>
            </a:r>
          </a:p>
        </p:txBody>
      </p:sp>
      <p:grpSp>
        <p:nvGrpSpPr>
          <p:cNvPr id="190" name="Group 190"/>
          <p:cNvGrpSpPr/>
          <p:nvPr/>
        </p:nvGrpSpPr>
        <p:grpSpPr>
          <a:xfrm>
            <a:off x="6883400" y="1409700"/>
            <a:ext cx="5511800" cy="6925854"/>
            <a:chOff x="-266700" y="-127000"/>
            <a:chExt cx="5511800" cy="6925853"/>
          </a:xfrm>
        </p:grpSpPr>
        <p:pic>
          <p:nvPicPr>
            <p:cNvPr id="18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88" name="Picture 18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a:spLocks noGrp="1"/>
          </p:cNvSpPr>
          <p:nvPr>
            <p:ph type="title"/>
          </p:nvPr>
        </p:nvSpPr>
        <p:spPr>
          <a:xfrm>
            <a:off x="533400" y="558800"/>
            <a:ext cx="5511800" cy="3310633"/>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3. Miller added unnatural elements to the experiment.</a:t>
            </a:r>
          </a:p>
        </p:txBody>
      </p:sp>
      <p:grpSp>
        <p:nvGrpSpPr>
          <p:cNvPr id="195" name="Group 195"/>
          <p:cNvGrpSpPr/>
          <p:nvPr/>
        </p:nvGrpSpPr>
        <p:grpSpPr>
          <a:xfrm>
            <a:off x="6959600" y="1257300"/>
            <a:ext cx="5511800" cy="6925854"/>
            <a:chOff x="-266700" y="-127000"/>
            <a:chExt cx="5511800" cy="6925853"/>
          </a:xfrm>
        </p:grpSpPr>
        <p:pic>
          <p:nvPicPr>
            <p:cNvPr id="194"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193" name="Picture 19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60198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p:nvPr/>
        </p:nvSpPr>
        <p:spPr>
          <a:xfrm>
            <a:off x="889000" y="3403600"/>
            <a:ext cx="4902200" cy="5562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conditions of the experiment were not realistic. </a:t>
            </a:r>
          </a:p>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r>
              <a:rPr sz="3600" spc="-47">
                <a:solidFill>
                  <a:srgbClr val="CBCBCB"/>
                </a:solidFill>
                <a:latin typeface="Georgia"/>
                <a:ea typeface="Georgia"/>
                <a:cs typeface="Georgia"/>
                <a:sym typeface="Georgia"/>
              </a:rPr>
              <a:t>Under normal conditions hydrogen escapes into space, but Miller provided no way for it to escape.</a:t>
            </a:r>
          </a:p>
        </p:txBody>
      </p:sp>
      <p:grpSp>
        <p:nvGrpSpPr>
          <p:cNvPr id="200" name="Group 200"/>
          <p:cNvGrpSpPr/>
          <p:nvPr/>
        </p:nvGrpSpPr>
        <p:grpSpPr>
          <a:xfrm>
            <a:off x="6680200" y="1409700"/>
            <a:ext cx="5511800" cy="6925854"/>
            <a:chOff x="-266700" y="-127000"/>
            <a:chExt cx="5511800" cy="6925853"/>
          </a:xfrm>
        </p:grpSpPr>
        <p:pic>
          <p:nvPicPr>
            <p:cNvPr id="19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198" name="Picture 19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p:nvPr/>
        </p:nvSpPr>
        <p:spPr>
          <a:xfrm>
            <a:off x="749300" y="3619500"/>
            <a:ext cx="5232400" cy="5638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Under normal conditions any soluble organic products that formed would be quickly broken down, but Miller precluded this by building a trap to prevent such an occurrence.</a:t>
            </a:r>
          </a:p>
        </p:txBody>
      </p:sp>
      <p:grpSp>
        <p:nvGrpSpPr>
          <p:cNvPr id="205" name="Group 205"/>
          <p:cNvGrpSpPr/>
          <p:nvPr/>
        </p:nvGrpSpPr>
        <p:grpSpPr>
          <a:xfrm>
            <a:off x="6731000" y="1409700"/>
            <a:ext cx="5511800" cy="6925854"/>
            <a:chOff x="-266700" y="-127000"/>
            <a:chExt cx="5511800" cy="6925853"/>
          </a:xfrm>
        </p:grpSpPr>
        <p:pic>
          <p:nvPicPr>
            <p:cNvPr id="204"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203" name="Picture 20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hape 207"/>
          <p:cNvSpPr/>
          <p:nvPr/>
        </p:nvSpPr>
        <p:spPr>
          <a:xfrm>
            <a:off x="381000" y="965200"/>
            <a:ext cx="5791200" cy="8470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Gary Parker, Ed.D biology/geology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same spark that puts amino acids together also tears them apart, and it’s much better at destroying. Miller knew this, so he trapped out the molecules he wanted. But that would be cheating, because you are supposed to say that this is how life arose </a:t>
            </a:r>
            <a:r>
              <a:rPr sz="3600" u="sng" spc="-47">
                <a:solidFill>
                  <a:srgbClr val="CBCBCB"/>
                </a:solidFill>
                <a:latin typeface="Georgia"/>
                <a:ea typeface="Georgia"/>
                <a:cs typeface="Georgia"/>
                <a:sym typeface="Georgia"/>
              </a:rPr>
              <a:t>without any intelligent design</a:t>
            </a:r>
            <a:r>
              <a:rPr sz="3600" spc="-47">
                <a:solidFill>
                  <a:srgbClr val="CBCBCB"/>
                </a:solidFill>
                <a:latin typeface="Georgia"/>
                <a:ea typeface="Georgia"/>
                <a:cs typeface="Georgia"/>
                <a:sym typeface="Georgia"/>
              </a:rPr>
              <a:t>.”</a:t>
            </a:r>
          </a:p>
        </p:txBody>
      </p:sp>
      <p:grpSp>
        <p:nvGrpSpPr>
          <p:cNvPr id="210" name="Group 210"/>
          <p:cNvGrpSpPr/>
          <p:nvPr/>
        </p:nvGrpSpPr>
        <p:grpSpPr>
          <a:xfrm>
            <a:off x="6807200" y="1409700"/>
            <a:ext cx="5511800" cy="6925854"/>
            <a:chOff x="-266700" y="-127000"/>
            <a:chExt cx="5511800" cy="6925853"/>
          </a:xfrm>
        </p:grpSpPr>
        <p:pic>
          <p:nvPicPr>
            <p:cNvPr id="209" name="Dr.-Gary-Parker.png"/>
            <p:cNvPicPr/>
            <p:nvPr/>
          </p:nvPicPr>
          <p:blipFill>
            <a:blip r:embed="rId2">
              <a:extLst/>
            </a:blip>
            <a:srcRect t="6080" b="9865"/>
            <a:stretch>
              <a:fillRect/>
            </a:stretch>
          </p:blipFill>
          <p:spPr>
            <a:xfrm>
              <a:off x="0" y="0"/>
              <a:ext cx="5143500" cy="6671854"/>
            </a:xfrm>
            <a:prstGeom prst="rect">
              <a:avLst/>
            </a:prstGeom>
            <a:ln>
              <a:noFill/>
            </a:ln>
            <a:effectLst/>
          </p:spPr>
        </p:pic>
        <p:pic>
          <p:nvPicPr>
            <p:cNvPr id="208" name="Picture 20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2"/>
          <p:cNvSpPr>
            <a:spLocks noGrp="1"/>
          </p:cNvSpPr>
          <p:nvPr>
            <p:ph type="title"/>
          </p:nvPr>
        </p:nvSpPr>
        <p:spPr>
          <a:xfrm>
            <a:off x="787400" y="939800"/>
            <a:ext cx="4974630" cy="2403178"/>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4. Miller got the wrong results.</a:t>
            </a:r>
          </a:p>
        </p:txBody>
      </p:sp>
      <p:grpSp>
        <p:nvGrpSpPr>
          <p:cNvPr id="215" name="Group 215"/>
          <p:cNvGrpSpPr/>
          <p:nvPr/>
        </p:nvGrpSpPr>
        <p:grpSpPr>
          <a:xfrm>
            <a:off x="6959600" y="1257300"/>
            <a:ext cx="5511800" cy="6925854"/>
            <a:chOff x="-266700" y="-127000"/>
            <a:chExt cx="5511800" cy="6925853"/>
          </a:xfrm>
        </p:grpSpPr>
        <p:pic>
          <p:nvPicPr>
            <p:cNvPr id="214"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213" name="Picture 21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Shape 217"/>
          <p:cNvSpPr/>
          <p:nvPr/>
        </p:nvSpPr>
        <p:spPr>
          <a:xfrm>
            <a:off x="939800" y="5867400"/>
            <a:ext cx="4902200" cy="4000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Nothing living and self-replicating was produced. Not even a protein was created. </a:t>
            </a:r>
          </a:p>
        </p:txBody>
      </p:sp>
      <p:grpSp>
        <p:nvGrpSpPr>
          <p:cNvPr id="220" name="Group 220"/>
          <p:cNvGrpSpPr/>
          <p:nvPr/>
        </p:nvGrpSpPr>
        <p:grpSpPr>
          <a:xfrm>
            <a:off x="6527800" y="1409700"/>
            <a:ext cx="5511800" cy="6925854"/>
            <a:chOff x="-266700" y="-127000"/>
            <a:chExt cx="5511800" cy="6925853"/>
          </a:xfrm>
        </p:grpSpPr>
        <p:pic>
          <p:nvPicPr>
            <p:cNvPr id="21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218" name="Picture 21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p:nvPr/>
        </p:nvSpPr>
        <p:spPr>
          <a:xfrm>
            <a:off x="812800" y="1498600"/>
            <a:ext cx="4902200" cy="7797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main product of the Miller experiment was tar!</a:t>
            </a:r>
          </a:p>
          <a:p>
            <a:pPr lvl="0">
              <a:lnSpc>
                <a:spcPct val="110000"/>
              </a:lnSpc>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Simon Morris called the product of such experiments “</a:t>
            </a:r>
            <a:r>
              <a:rPr sz="3600" b="1" spc="-47">
                <a:solidFill>
                  <a:srgbClr val="CBCBCB"/>
                </a:solidFill>
                <a:latin typeface="Georgia"/>
                <a:ea typeface="Georgia"/>
                <a:cs typeface="Georgia"/>
                <a:sym typeface="Georgia"/>
              </a:rPr>
              <a:t>muck, goo and gunk</a:t>
            </a:r>
            <a:r>
              <a:rPr sz="3600" spc="-47">
                <a:solidFill>
                  <a:srgbClr val="CBCBCB"/>
                </a:solidFill>
                <a:latin typeface="Georgia"/>
                <a:ea typeface="Georgia"/>
                <a:cs typeface="Georgia"/>
                <a:sym typeface="Georgia"/>
              </a:rPr>
              <a:t>.” </a:t>
            </a:r>
          </a:p>
          <a:p>
            <a:pPr lvl="0">
              <a:lnSpc>
                <a:spcPct val="110000"/>
              </a:lnSpc>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Graham Cairns-Smith called them “</a:t>
            </a:r>
            <a:r>
              <a:rPr sz="3600" b="1" spc="-47">
                <a:solidFill>
                  <a:srgbClr val="CBCBCB"/>
                </a:solidFill>
                <a:latin typeface="Georgia"/>
                <a:ea typeface="Georgia"/>
                <a:cs typeface="Georgia"/>
                <a:sym typeface="Georgia"/>
              </a:rPr>
              <a:t>grossly contaminated gunks</a:t>
            </a:r>
            <a:r>
              <a:rPr sz="3600" spc="-47">
                <a:solidFill>
                  <a:srgbClr val="CBCBCB"/>
                </a:solidFill>
                <a:latin typeface="Georgia"/>
                <a:ea typeface="Georgia"/>
                <a:cs typeface="Georgia"/>
                <a:sym typeface="Georgia"/>
              </a:rPr>
              <a:t>.”</a:t>
            </a:r>
          </a:p>
        </p:txBody>
      </p:sp>
      <p:grpSp>
        <p:nvGrpSpPr>
          <p:cNvPr id="225" name="Group 225"/>
          <p:cNvGrpSpPr/>
          <p:nvPr/>
        </p:nvGrpSpPr>
        <p:grpSpPr>
          <a:xfrm>
            <a:off x="6731000" y="1525814"/>
            <a:ext cx="5334000" cy="6695223"/>
            <a:chOff x="-266700" y="-127000"/>
            <a:chExt cx="5334000" cy="6695221"/>
          </a:xfrm>
        </p:grpSpPr>
        <p:pic>
          <p:nvPicPr>
            <p:cNvPr id="224" name="book_by-design.png"/>
            <p:cNvPicPr/>
            <p:nvPr/>
          </p:nvPicPr>
          <p:blipFill>
            <a:blip r:embed="rId2">
              <a:extLst/>
            </a:blip>
            <a:srcRect t="7868" b="7992"/>
            <a:stretch>
              <a:fillRect/>
            </a:stretch>
          </p:blipFill>
          <p:spPr>
            <a:xfrm>
              <a:off x="0" y="0"/>
              <a:ext cx="4965700" cy="6441222"/>
            </a:xfrm>
            <a:prstGeom prst="rect">
              <a:avLst/>
            </a:prstGeom>
            <a:ln>
              <a:noFill/>
            </a:ln>
            <a:effectLst/>
          </p:spPr>
        </p:pic>
        <p:pic>
          <p:nvPicPr>
            <p:cNvPr id="223" name="Picture 222"/>
            <p:cNvPicPr/>
            <p:nvPr/>
          </p:nvPicPr>
          <p:blipFill>
            <a:blip r:embed="rId3">
              <a:extLst/>
            </a:blip>
            <a:stretch>
              <a:fillRect/>
            </a:stretch>
          </p:blipFill>
          <p:spPr>
            <a:xfrm>
              <a:off x="-266700" y="-127000"/>
              <a:ext cx="5334000" cy="6695222"/>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p:nvPr/>
        </p:nvSpPr>
        <p:spPr>
          <a:xfrm>
            <a:off x="812800" y="3873500"/>
            <a:ext cx="4902200" cy="5130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trace amounts of amino acids that were produced were both “left-handed” and “right-handed,” whereas any right-handed molecules prevent the creation of proteins.</a:t>
            </a:r>
          </a:p>
        </p:txBody>
      </p:sp>
      <p:grpSp>
        <p:nvGrpSpPr>
          <p:cNvPr id="230" name="Group 230"/>
          <p:cNvGrpSpPr/>
          <p:nvPr/>
        </p:nvGrpSpPr>
        <p:grpSpPr>
          <a:xfrm>
            <a:off x="6731000" y="1525814"/>
            <a:ext cx="5334000" cy="6695223"/>
            <a:chOff x="-266700" y="-127000"/>
            <a:chExt cx="5334000" cy="6695221"/>
          </a:xfrm>
        </p:grpSpPr>
        <p:pic>
          <p:nvPicPr>
            <p:cNvPr id="229" name="book_by-design.png"/>
            <p:cNvPicPr/>
            <p:nvPr/>
          </p:nvPicPr>
          <p:blipFill>
            <a:blip r:embed="rId2">
              <a:extLst/>
            </a:blip>
            <a:srcRect t="7868" b="7992"/>
            <a:stretch>
              <a:fillRect/>
            </a:stretch>
          </p:blipFill>
          <p:spPr>
            <a:xfrm>
              <a:off x="0" y="0"/>
              <a:ext cx="4965700" cy="6441222"/>
            </a:xfrm>
            <a:prstGeom prst="rect">
              <a:avLst/>
            </a:prstGeom>
            <a:ln>
              <a:noFill/>
            </a:ln>
            <a:effectLst/>
          </p:spPr>
        </p:pic>
        <p:pic>
          <p:nvPicPr>
            <p:cNvPr id="228" name="Picture 227"/>
            <p:cNvPicPr/>
            <p:nvPr/>
          </p:nvPicPr>
          <p:blipFill>
            <a:blip r:embed="rId3">
              <a:extLst/>
            </a:blip>
            <a:stretch>
              <a:fillRect/>
            </a:stretch>
          </p:blipFill>
          <p:spPr>
            <a:xfrm>
              <a:off x="-266700" y="-127000"/>
              <a:ext cx="5334000" cy="6695222"/>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p:nvPr/>
        </p:nvSpPr>
        <p:spPr>
          <a:xfrm>
            <a:off x="736600" y="3251200"/>
            <a:ext cx="5232400" cy="6375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Stephen Grocott, Ph.D. organometallic 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“Sterilize a frog and put it in a sterile blender--buzzzzz. Seal up the mixture in a sterile container and leave it as long as you want.”</a:t>
            </a:r>
          </a:p>
        </p:txBody>
      </p:sp>
      <p:grpSp>
        <p:nvGrpSpPr>
          <p:cNvPr id="235" name="Group 235"/>
          <p:cNvGrpSpPr/>
          <p:nvPr/>
        </p:nvGrpSpPr>
        <p:grpSpPr>
          <a:xfrm>
            <a:off x="6451600" y="1409700"/>
            <a:ext cx="5511800" cy="6925854"/>
            <a:chOff x="-266700" y="-127000"/>
            <a:chExt cx="5511800" cy="6925853"/>
          </a:xfrm>
        </p:grpSpPr>
        <p:pic>
          <p:nvPicPr>
            <p:cNvPr id="234" name="evolution misc - Version 2.jpg"/>
            <p:cNvPicPr/>
            <p:nvPr/>
          </p:nvPicPr>
          <p:blipFill>
            <a:blip r:embed="rId2">
              <a:extLst/>
            </a:blip>
            <a:srcRect t="9553" b="9500"/>
            <a:stretch>
              <a:fillRect/>
            </a:stretch>
          </p:blipFill>
          <p:spPr>
            <a:xfrm>
              <a:off x="0" y="0"/>
              <a:ext cx="5143500" cy="6671854"/>
            </a:xfrm>
            <a:prstGeom prst="rect">
              <a:avLst/>
            </a:prstGeom>
            <a:ln>
              <a:noFill/>
            </a:ln>
            <a:effectLst/>
          </p:spPr>
        </p:pic>
        <p:pic>
          <p:nvPicPr>
            <p:cNvPr id="233" name="Picture 23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p:nvPr/>
        </p:nvSpPr>
        <p:spPr>
          <a:xfrm>
            <a:off x="711200" y="1397000"/>
            <a:ext cx="4902200" cy="787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Stephen Grocott</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“You won’t get life, despite the fact that you started with the best possible mixture of so-called precursors to life. Repeat the experiment a million times--in the sun, in the dark, with oxygen, without, with clay, without, with UV, without.”</a:t>
            </a:r>
          </a:p>
        </p:txBody>
      </p:sp>
      <p:grpSp>
        <p:nvGrpSpPr>
          <p:cNvPr id="240" name="Group 240"/>
          <p:cNvGrpSpPr/>
          <p:nvPr/>
        </p:nvGrpSpPr>
        <p:grpSpPr>
          <a:xfrm>
            <a:off x="6680200" y="1409700"/>
            <a:ext cx="5511800" cy="6925854"/>
            <a:chOff x="-266700" y="-127000"/>
            <a:chExt cx="5511800" cy="6925853"/>
          </a:xfrm>
        </p:grpSpPr>
        <p:pic>
          <p:nvPicPr>
            <p:cNvPr id="239" name="evolution misc - Version 2.jpg"/>
            <p:cNvPicPr/>
            <p:nvPr/>
          </p:nvPicPr>
          <p:blipFill>
            <a:blip r:embed="rId2">
              <a:extLst/>
            </a:blip>
            <a:srcRect t="9553" b="9500"/>
            <a:stretch>
              <a:fillRect/>
            </a:stretch>
          </p:blipFill>
          <p:spPr>
            <a:xfrm>
              <a:off x="0" y="0"/>
              <a:ext cx="5143500" cy="6671854"/>
            </a:xfrm>
            <a:prstGeom prst="rect">
              <a:avLst/>
            </a:prstGeom>
            <a:ln>
              <a:noFill/>
            </a:ln>
            <a:effectLst/>
          </p:spPr>
        </p:pic>
        <p:pic>
          <p:nvPicPr>
            <p:cNvPr id="238" name="Picture 23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p:cNvSpPr/>
          <p:nvPr/>
        </p:nvSpPr>
        <p:spPr>
          <a:xfrm>
            <a:off x="523081" y="3479800"/>
            <a:ext cx="6091238" cy="6680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Stephen Grocott</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“It won’t make any difference. Thermodynamics clearly states that the mixture will decompose to simpler, lower energy, less information-containing molecules.”</a:t>
            </a:r>
          </a:p>
        </p:txBody>
      </p:sp>
      <p:grpSp>
        <p:nvGrpSpPr>
          <p:cNvPr id="245" name="Group 245"/>
          <p:cNvGrpSpPr/>
          <p:nvPr/>
        </p:nvGrpSpPr>
        <p:grpSpPr>
          <a:xfrm>
            <a:off x="6604000" y="1409700"/>
            <a:ext cx="5511800" cy="6925854"/>
            <a:chOff x="-266700" y="-127000"/>
            <a:chExt cx="5511800" cy="6925853"/>
          </a:xfrm>
        </p:grpSpPr>
        <p:pic>
          <p:nvPicPr>
            <p:cNvPr id="244" name="evolution misc - Version 2.jpg"/>
            <p:cNvPicPr/>
            <p:nvPr/>
          </p:nvPicPr>
          <p:blipFill>
            <a:blip r:embed="rId2">
              <a:extLst/>
            </a:blip>
            <a:srcRect t="9553" b="9500"/>
            <a:stretch>
              <a:fillRect/>
            </a:stretch>
          </p:blipFill>
          <p:spPr>
            <a:xfrm>
              <a:off x="0" y="0"/>
              <a:ext cx="5143500" cy="6671854"/>
            </a:xfrm>
            <a:prstGeom prst="rect">
              <a:avLst/>
            </a:prstGeom>
            <a:ln>
              <a:noFill/>
            </a:ln>
            <a:effectLst/>
          </p:spPr>
        </p:pic>
        <p:pic>
          <p:nvPicPr>
            <p:cNvPr id="243" name="Picture 24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145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Shape 247"/>
          <p:cNvSpPr>
            <a:spLocks noGrp="1"/>
          </p:cNvSpPr>
          <p:nvPr>
            <p:ph type="title"/>
          </p:nvPr>
        </p:nvSpPr>
        <p:spPr>
          <a:xfrm>
            <a:off x="545901" y="812800"/>
            <a:ext cx="6045598" cy="5718771"/>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5. Even if some type of life could be made in a test tube it would only prove that intelligence is required to create life.</a:t>
            </a:r>
          </a:p>
        </p:txBody>
      </p:sp>
      <p:grpSp>
        <p:nvGrpSpPr>
          <p:cNvPr id="250" name="Group 250"/>
          <p:cNvGrpSpPr/>
          <p:nvPr/>
        </p:nvGrpSpPr>
        <p:grpSpPr>
          <a:xfrm>
            <a:off x="6959600" y="1257300"/>
            <a:ext cx="5511800" cy="6925854"/>
            <a:chOff x="-266700" y="-127000"/>
            <a:chExt cx="5511800" cy="6925853"/>
          </a:xfrm>
        </p:grpSpPr>
        <p:pic>
          <p:nvPicPr>
            <p:cNvPr id="249"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248" name="Picture 24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p:nvPr/>
        </p:nvSpPr>
        <p:spPr>
          <a:xfrm>
            <a:off x="584993" y="1231900"/>
            <a:ext cx="5967414" cy="7988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Michael Behe, Ph.D. in Biochemistry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“Making the molecules of life by chemical processes outside of a cell is actually rather easy. Not only can amino acids and nucleotides be made, but a chemist can then take these and produce proteins and nucleic acids” (Darwin’s Black Box).</a:t>
            </a:r>
          </a:p>
        </p:txBody>
      </p:sp>
      <p:grpSp>
        <p:nvGrpSpPr>
          <p:cNvPr id="255" name="Group 255"/>
          <p:cNvGrpSpPr/>
          <p:nvPr/>
        </p:nvGrpSpPr>
        <p:grpSpPr>
          <a:xfrm>
            <a:off x="6985000" y="1409700"/>
            <a:ext cx="5511800" cy="6925854"/>
            <a:chOff x="-266700" y="-127000"/>
            <a:chExt cx="5511800" cy="6925853"/>
          </a:xfrm>
        </p:grpSpPr>
        <p:pic>
          <p:nvPicPr>
            <p:cNvPr id="254" name="Darwins_black_box.png"/>
            <p:cNvPicPr/>
            <p:nvPr/>
          </p:nvPicPr>
          <p:blipFill>
            <a:blip r:embed="rId2">
              <a:extLst/>
            </a:blip>
            <a:srcRect t="5943" b="9674"/>
            <a:stretch>
              <a:fillRect/>
            </a:stretch>
          </p:blipFill>
          <p:spPr>
            <a:xfrm>
              <a:off x="0" y="0"/>
              <a:ext cx="5143500" cy="6671854"/>
            </a:xfrm>
            <a:prstGeom prst="rect">
              <a:avLst/>
            </a:prstGeom>
            <a:ln>
              <a:noFill/>
            </a:ln>
            <a:effectLst/>
          </p:spPr>
        </p:pic>
        <p:pic>
          <p:nvPicPr>
            <p:cNvPr id="253" name="Picture 25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p:nvPr/>
        </p:nvSpPr>
        <p:spPr>
          <a:xfrm>
            <a:off x="596900" y="882650"/>
            <a:ext cx="5537200" cy="7988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Michael Behe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“Most readers will quickly see the problem. There were no chemists four billion years ago. Neither were there any chemical supply houses, distillation flasks, nor any of the other devices that the modern chemist uses in his or her laboratory, and which are necessary to get good results.”</a:t>
            </a:r>
          </a:p>
        </p:txBody>
      </p:sp>
      <p:grpSp>
        <p:nvGrpSpPr>
          <p:cNvPr id="260" name="Group 260"/>
          <p:cNvGrpSpPr/>
          <p:nvPr/>
        </p:nvGrpSpPr>
        <p:grpSpPr>
          <a:xfrm>
            <a:off x="6756400" y="1409700"/>
            <a:ext cx="5511800" cy="6925854"/>
            <a:chOff x="-266700" y="-127000"/>
            <a:chExt cx="5511800" cy="6925853"/>
          </a:xfrm>
        </p:grpSpPr>
        <p:pic>
          <p:nvPicPr>
            <p:cNvPr id="259" name="behe.png"/>
            <p:cNvPicPr/>
            <p:nvPr/>
          </p:nvPicPr>
          <p:blipFill>
            <a:blip r:embed="rId2">
              <a:extLst/>
            </a:blip>
            <a:srcRect l="20707" r="26878"/>
            <a:stretch>
              <a:fillRect/>
            </a:stretch>
          </p:blipFill>
          <p:spPr>
            <a:xfrm>
              <a:off x="0" y="0"/>
              <a:ext cx="5143500" cy="6671854"/>
            </a:xfrm>
            <a:prstGeom prst="rect">
              <a:avLst/>
            </a:prstGeom>
            <a:ln>
              <a:noFill/>
            </a:ln>
            <a:effectLst/>
          </p:spPr>
        </p:pic>
        <p:pic>
          <p:nvPicPr>
            <p:cNvPr id="258" name="Picture 25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Shape 262"/>
          <p:cNvSpPr>
            <a:spLocks noGrp="1"/>
          </p:cNvSpPr>
          <p:nvPr>
            <p:ph type="title"/>
          </p:nvPr>
        </p:nvSpPr>
        <p:spPr>
          <a:xfrm>
            <a:off x="711200" y="378420"/>
            <a:ext cx="5310486" cy="5364560"/>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6. The modern science of genetics has falsified the idea of life arising from non-life.</a:t>
            </a:r>
          </a:p>
        </p:txBody>
      </p:sp>
      <p:grpSp>
        <p:nvGrpSpPr>
          <p:cNvPr id="265" name="Group 265"/>
          <p:cNvGrpSpPr/>
          <p:nvPr/>
        </p:nvGrpSpPr>
        <p:grpSpPr>
          <a:xfrm>
            <a:off x="6959600" y="1257300"/>
            <a:ext cx="5511800" cy="6925854"/>
            <a:chOff x="-266700" y="-127000"/>
            <a:chExt cx="5511800" cy="6925853"/>
          </a:xfrm>
        </p:grpSpPr>
        <p:pic>
          <p:nvPicPr>
            <p:cNvPr id="264"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263" name="Picture 26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p:nvPr/>
        </p:nvSpPr>
        <p:spPr>
          <a:xfrm>
            <a:off x="533400" y="2971800"/>
            <a:ext cx="5511800" cy="6375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simplest organism capable of independent life, the prokaryote bacterial cell, is a masterpiece of miniaturized complexity which makes a spaceship seem rather low tech” (Phillip Johnson, Darwin on Trial).</a:t>
            </a:r>
          </a:p>
        </p:txBody>
      </p:sp>
      <p:grpSp>
        <p:nvGrpSpPr>
          <p:cNvPr id="270" name="Group 270"/>
          <p:cNvGrpSpPr/>
          <p:nvPr/>
        </p:nvGrpSpPr>
        <p:grpSpPr>
          <a:xfrm>
            <a:off x="6553200" y="1409700"/>
            <a:ext cx="5511800" cy="6925854"/>
            <a:chOff x="-266700" y="-127000"/>
            <a:chExt cx="5511800" cy="6925853"/>
          </a:xfrm>
        </p:grpSpPr>
        <p:pic>
          <p:nvPicPr>
            <p:cNvPr id="269" name="Darwin-on-Trial-Front-Large.png"/>
            <p:cNvPicPr/>
            <p:nvPr/>
          </p:nvPicPr>
          <p:blipFill>
            <a:blip r:embed="rId2">
              <a:extLst/>
            </a:blip>
            <a:srcRect t="6311" b="6436"/>
            <a:stretch>
              <a:fillRect/>
            </a:stretch>
          </p:blipFill>
          <p:spPr>
            <a:xfrm>
              <a:off x="0" y="0"/>
              <a:ext cx="5143500" cy="6671854"/>
            </a:xfrm>
            <a:prstGeom prst="rect">
              <a:avLst/>
            </a:prstGeom>
            <a:ln>
              <a:noFill/>
            </a:ln>
            <a:effectLst/>
          </p:spPr>
        </p:pic>
        <p:pic>
          <p:nvPicPr>
            <p:cNvPr id="268" name="Picture 26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p:nvPr/>
        </p:nvSpPr>
        <p:spPr>
          <a:xfrm>
            <a:off x="431800" y="4813300"/>
            <a:ext cx="6065540" cy="51181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Darwin’s day, the cell was thought to be a simple blob of protoplasm. Ernst Haeckel called it “a simple little lump of albuminous combination of carbon.”</a:t>
            </a:r>
          </a:p>
        </p:txBody>
      </p:sp>
      <p:grpSp>
        <p:nvGrpSpPr>
          <p:cNvPr id="275" name="Group 275"/>
          <p:cNvGrpSpPr/>
          <p:nvPr/>
        </p:nvGrpSpPr>
        <p:grpSpPr>
          <a:xfrm>
            <a:off x="6807200" y="1409700"/>
            <a:ext cx="5511800" cy="6925854"/>
            <a:chOff x="-266700" y="-127000"/>
            <a:chExt cx="5511800" cy="6925853"/>
          </a:xfrm>
        </p:grpSpPr>
        <p:pic>
          <p:nvPicPr>
            <p:cNvPr id="274" name="haeckel ernst02.jpg"/>
            <p:cNvPicPr/>
            <p:nvPr/>
          </p:nvPicPr>
          <p:blipFill>
            <a:blip r:embed="rId2">
              <a:extLst/>
            </a:blip>
            <a:srcRect t="6166" b="6276"/>
            <a:stretch>
              <a:fillRect/>
            </a:stretch>
          </p:blipFill>
          <p:spPr>
            <a:xfrm>
              <a:off x="0" y="0"/>
              <a:ext cx="5143500" cy="6671854"/>
            </a:xfrm>
            <a:prstGeom prst="rect">
              <a:avLst/>
            </a:prstGeom>
            <a:ln>
              <a:noFill/>
            </a:ln>
            <a:effectLst/>
          </p:spPr>
        </p:pic>
        <p:pic>
          <p:nvPicPr>
            <p:cNvPr id="273" name="Picture 27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p:nvPr/>
        </p:nvSpPr>
        <p:spPr>
          <a:xfrm>
            <a:off x="507603" y="4203700"/>
            <a:ext cx="5842794" cy="4876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Therefore, it was not difficult for Haeckel to believe that life is constantly forming in the mud at the bottom of the sea. He called this “monera” and believed it formed the base of the “tree of life.” </a:t>
            </a:r>
          </a:p>
        </p:txBody>
      </p:sp>
      <p:grpSp>
        <p:nvGrpSpPr>
          <p:cNvPr id="280" name="Group 280"/>
          <p:cNvGrpSpPr/>
          <p:nvPr/>
        </p:nvGrpSpPr>
        <p:grpSpPr>
          <a:xfrm>
            <a:off x="6654800" y="1409700"/>
            <a:ext cx="5511800" cy="6925854"/>
            <a:chOff x="-266700" y="-127000"/>
            <a:chExt cx="5511800" cy="6925853"/>
          </a:xfrm>
        </p:grpSpPr>
        <p:pic>
          <p:nvPicPr>
            <p:cNvPr id="279" name="Monera.png"/>
            <p:cNvPicPr/>
            <p:nvPr/>
          </p:nvPicPr>
          <p:blipFill>
            <a:blip r:embed="rId2">
              <a:extLst/>
            </a:blip>
            <a:srcRect t="9161" b="9263"/>
            <a:stretch>
              <a:fillRect/>
            </a:stretch>
          </p:blipFill>
          <p:spPr>
            <a:xfrm>
              <a:off x="0" y="0"/>
              <a:ext cx="5143500" cy="6671854"/>
            </a:xfrm>
            <a:prstGeom prst="rect">
              <a:avLst/>
            </a:prstGeom>
            <a:ln>
              <a:noFill/>
            </a:ln>
            <a:effectLst/>
          </p:spPr>
        </p:pic>
        <p:pic>
          <p:nvPicPr>
            <p:cNvPr id="278" name="Picture 27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p:nvPr/>
        </p:nvSpPr>
        <p:spPr>
          <a:xfrm>
            <a:off x="496639" y="4965700"/>
            <a:ext cx="5890122" cy="4876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“The History of Creation” (1868) he described the appearance, eating habits, and reproductive cycle of monera. </a:t>
            </a:r>
          </a:p>
        </p:txBody>
      </p:sp>
      <p:grpSp>
        <p:nvGrpSpPr>
          <p:cNvPr id="285" name="Group 285"/>
          <p:cNvGrpSpPr/>
          <p:nvPr/>
        </p:nvGrpSpPr>
        <p:grpSpPr>
          <a:xfrm>
            <a:off x="6629400" y="1409700"/>
            <a:ext cx="5511800" cy="6925854"/>
            <a:chOff x="-266700" y="-127000"/>
            <a:chExt cx="5511800" cy="6925853"/>
          </a:xfrm>
        </p:grpSpPr>
        <p:pic>
          <p:nvPicPr>
            <p:cNvPr id="284" name="Monera.png"/>
            <p:cNvPicPr/>
            <p:nvPr/>
          </p:nvPicPr>
          <p:blipFill>
            <a:blip r:embed="rId2">
              <a:extLst/>
            </a:blip>
            <a:srcRect t="9161" b="9263"/>
            <a:stretch>
              <a:fillRect/>
            </a:stretch>
          </p:blipFill>
          <p:spPr>
            <a:xfrm>
              <a:off x="0" y="0"/>
              <a:ext cx="5143500" cy="6671854"/>
            </a:xfrm>
            <a:prstGeom prst="rect">
              <a:avLst/>
            </a:prstGeom>
            <a:ln>
              <a:noFill/>
            </a:ln>
            <a:effectLst/>
          </p:spPr>
        </p:pic>
        <p:pic>
          <p:nvPicPr>
            <p:cNvPr id="283" name="Picture 28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287"/>
          <p:cNvSpPr/>
          <p:nvPr/>
        </p:nvSpPr>
        <p:spPr>
          <a:xfrm>
            <a:off x="313332" y="4368800"/>
            <a:ext cx="6028136" cy="4876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“They consist entirely of shapeless, simple homogeneous matter ... a shapeless, mobile, little lump of mucus or slime ... organisms without organs” (Haeckel).</a:t>
            </a:r>
          </a:p>
        </p:txBody>
      </p:sp>
      <p:grpSp>
        <p:nvGrpSpPr>
          <p:cNvPr id="290" name="Group 290"/>
          <p:cNvGrpSpPr/>
          <p:nvPr/>
        </p:nvGrpSpPr>
        <p:grpSpPr>
          <a:xfrm>
            <a:off x="6705600" y="1409700"/>
            <a:ext cx="5511800" cy="6925854"/>
            <a:chOff x="-266700" y="-127000"/>
            <a:chExt cx="5511800" cy="6925853"/>
          </a:xfrm>
        </p:grpSpPr>
        <p:pic>
          <p:nvPicPr>
            <p:cNvPr id="289" name="Monera.png"/>
            <p:cNvPicPr/>
            <p:nvPr/>
          </p:nvPicPr>
          <p:blipFill>
            <a:blip r:embed="rId2">
              <a:extLst/>
            </a:blip>
            <a:srcRect t="9161" b="9263"/>
            <a:stretch>
              <a:fillRect/>
            </a:stretch>
          </p:blipFill>
          <p:spPr>
            <a:xfrm>
              <a:off x="0" y="0"/>
              <a:ext cx="5143500" cy="6671854"/>
            </a:xfrm>
            <a:prstGeom prst="rect">
              <a:avLst/>
            </a:prstGeom>
            <a:ln>
              <a:noFill/>
            </a:ln>
            <a:effectLst/>
          </p:spPr>
        </p:pic>
        <p:pic>
          <p:nvPicPr>
            <p:cNvPr id="288" name="Picture 28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p:nvPr/>
        </p:nvSpPr>
        <p:spPr>
          <a:xfrm>
            <a:off x="622300" y="6606381"/>
            <a:ext cx="5537200" cy="2296319"/>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He even gave monera the scientific name of Protamoeba primitivia.</a:t>
            </a:r>
          </a:p>
        </p:txBody>
      </p:sp>
      <p:grpSp>
        <p:nvGrpSpPr>
          <p:cNvPr id="295" name="Group 295"/>
          <p:cNvGrpSpPr/>
          <p:nvPr/>
        </p:nvGrpSpPr>
        <p:grpSpPr>
          <a:xfrm>
            <a:off x="6654800" y="1409700"/>
            <a:ext cx="5511800" cy="6925854"/>
            <a:chOff x="-266700" y="-127000"/>
            <a:chExt cx="5511800" cy="6925853"/>
          </a:xfrm>
        </p:grpSpPr>
        <p:pic>
          <p:nvPicPr>
            <p:cNvPr id="294" name="Monera.png"/>
            <p:cNvPicPr/>
            <p:nvPr/>
          </p:nvPicPr>
          <p:blipFill>
            <a:blip r:embed="rId2">
              <a:extLst/>
            </a:blip>
            <a:srcRect t="9161" b="9263"/>
            <a:stretch>
              <a:fillRect/>
            </a:stretch>
          </p:blipFill>
          <p:spPr>
            <a:xfrm>
              <a:off x="0" y="0"/>
              <a:ext cx="5143500" cy="6671854"/>
            </a:xfrm>
            <a:prstGeom prst="rect">
              <a:avLst/>
            </a:prstGeom>
            <a:ln>
              <a:noFill/>
            </a:ln>
            <a:effectLst/>
          </p:spPr>
        </p:pic>
        <p:pic>
          <p:nvPicPr>
            <p:cNvPr id="293" name="Picture 29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10000"/>
              </a:lnSpc>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p:nvPr/>
        </p:nvSpPr>
        <p:spPr>
          <a:xfrm>
            <a:off x="800100" y="6213475"/>
            <a:ext cx="5537200" cy="285432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Today we know that the simplest living cell is more complicated than a modern city.</a:t>
            </a:r>
          </a:p>
        </p:txBody>
      </p:sp>
      <p:grpSp>
        <p:nvGrpSpPr>
          <p:cNvPr id="300" name="Group 300"/>
          <p:cNvGrpSpPr/>
          <p:nvPr/>
        </p:nvGrpSpPr>
        <p:grpSpPr>
          <a:xfrm>
            <a:off x="6731000" y="1409700"/>
            <a:ext cx="5511800" cy="6925854"/>
            <a:chOff x="-266700" y="-127000"/>
            <a:chExt cx="5511800" cy="6925853"/>
          </a:xfrm>
        </p:grpSpPr>
        <p:pic>
          <p:nvPicPr>
            <p:cNvPr id="299" name="AnimalCell_v2_FIXED.png"/>
            <p:cNvPicPr/>
            <p:nvPr/>
          </p:nvPicPr>
          <p:blipFill>
            <a:blip r:embed="rId2">
              <a:extLst/>
            </a:blip>
            <a:srcRect l="19735" r="19711"/>
            <a:stretch>
              <a:fillRect/>
            </a:stretch>
          </p:blipFill>
          <p:spPr>
            <a:xfrm>
              <a:off x="0" y="0"/>
              <a:ext cx="5143500" cy="6671854"/>
            </a:xfrm>
            <a:prstGeom prst="rect">
              <a:avLst/>
            </a:prstGeom>
            <a:ln>
              <a:noFill/>
            </a:ln>
            <a:effectLst/>
          </p:spPr>
        </p:pic>
        <p:pic>
          <p:nvPicPr>
            <p:cNvPr id="298" name="Picture 29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p:nvPr/>
        </p:nvSpPr>
        <p:spPr>
          <a:xfrm>
            <a:off x="800100" y="1968500"/>
            <a:ext cx="5537200" cy="7251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living cell is a living body with organs. It has blueprints, decoders, error checkers, quality control systems, power plants, power storage units, manufacturing plants, chemical plants, assembly lines, disposal units, trash compactors.</a:t>
            </a:r>
          </a:p>
        </p:txBody>
      </p:sp>
      <p:grpSp>
        <p:nvGrpSpPr>
          <p:cNvPr id="305" name="Group 305"/>
          <p:cNvGrpSpPr/>
          <p:nvPr/>
        </p:nvGrpSpPr>
        <p:grpSpPr>
          <a:xfrm>
            <a:off x="6731000" y="1409700"/>
            <a:ext cx="5511800" cy="6925854"/>
            <a:chOff x="-266700" y="-127000"/>
            <a:chExt cx="5511800" cy="6925853"/>
          </a:xfrm>
        </p:grpSpPr>
        <p:pic>
          <p:nvPicPr>
            <p:cNvPr id="304" name="animalcell.png"/>
            <p:cNvPicPr/>
            <p:nvPr/>
          </p:nvPicPr>
          <p:blipFill>
            <a:blip r:embed="rId2">
              <a:extLst/>
            </a:blip>
            <a:srcRect l="17092" r="16980"/>
            <a:stretch>
              <a:fillRect/>
            </a:stretch>
          </p:blipFill>
          <p:spPr>
            <a:xfrm>
              <a:off x="0" y="0"/>
              <a:ext cx="5143500" cy="6671854"/>
            </a:xfrm>
            <a:prstGeom prst="rect">
              <a:avLst/>
            </a:prstGeom>
            <a:ln>
              <a:noFill/>
            </a:ln>
            <a:effectLst/>
          </p:spPr>
        </p:pic>
        <p:pic>
          <p:nvPicPr>
            <p:cNvPr id="303" name="Picture 30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p:nvPr/>
        </p:nvSpPr>
        <p:spPr>
          <a:xfrm>
            <a:off x="800100" y="876300"/>
            <a:ext cx="5537200" cy="8394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cell has a complex communication system, recycling centers, detoxification plants, transportation highways and tracks and tunnels, transportation vehicles, living walls with many types of one-way and two-way guarded, gated portals to the outside world, an external matrix to connect with other cells, and a host of other things.</a:t>
            </a:r>
          </a:p>
        </p:txBody>
      </p:sp>
      <p:grpSp>
        <p:nvGrpSpPr>
          <p:cNvPr id="310" name="Group 310"/>
          <p:cNvGrpSpPr/>
          <p:nvPr/>
        </p:nvGrpSpPr>
        <p:grpSpPr>
          <a:xfrm>
            <a:off x="6959600" y="1409700"/>
            <a:ext cx="5511800" cy="6925854"/>
            <a:chOff x="-266700" y="-127000"/>
            <a:chExt cx="5511800" cy="6925853"/>
          </a:xfrm>
        </p:grpSpPr>
        <p:pic>
          <p:nvPicPr>
            <p:cNvPr id="309" name="1788_web.png"/>
            <p:cNvPicPr/>
            <p:nvPr/>
          </p:nvPicPr>
          <p:blipFill>
            <a:blip r:embed="rId2">
              <a:extLst/>
            </a:blip>
            <a:srcRect l="10997" r="10864"/>
            <a:stretch>
              <a:fillRect/>
            </a:stretch>
          </p:blipFill>
          <p:spPr>
            <a:xfrm>
              <a:off x="0" y="0"/>
              <a:ext cx="5143500" cy="6671854"/>
            </a:xfrm>
            <a:prstGeom prst="rect">
              <a:avLst/>
            </a:prstGeom>
            <a:ln>
              <a:noFill/>
            </a:ln>
            <a:effectLst/>
          </p:spPr>
        </p:pic>
        <p:pic>
          <p:nvPicPr>
            <p:cNvPr id="308" name="Picture 307"/>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Shape 312"/>
          <p:cNvSpPr/>
          <p:nvPr/>
        </p:nvSpPr>
        <p:spPr>
          <a:xfrm>
            <a:off x="800100" y="2324100"/>
            <a:ext cx="5537200" cy="7581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Michael Denton, Ph.D. biochemistry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“Nearly every feature of our own advanced machines has its analogue in the cell: artificial languages and their decoding systems, memory banks for information storage and retrieval” (Evolution: A Theory in Crisis).</a:t>
            </a:r>
          </a:p>
        </p:txBody>
      </p:sp>
      <p:grpSp>
        <p:nvGrpSpPr>
          <p:cNvPr id="315" name="Group 315"/>
          <p:cNvGrpSpPr/>
          <p:nvPr/>
        </p:nvGrpSpPr>
        <p:grpSpPr>
          <a:xfrm>
            <a:off x="6985000" y="2171700"/>
            <a:ext cx="5511800" cy="6925854"/>
            <a:chOff x="-266700" y="-127000"/>
            <a:chExt cx="5511800" cy="6925853"/>
          </a:xfrm>
        </p:grpSpPr>
        <p:pic>
          <p:nvPicPr>
            <p:cNvPr id="314" name="200px-Evolution_-_A_Theory_in_Crisis.png"/>
            <p:cNvPicPr/>
            <p:nvPr/>
          </p:nvPicPr>
          <p:blipFill>
            <a:blip r:embed="rId2">
              <a:extLst/>
            </a:blip>
            <a:srcRect t="1968" b="11842"/>
            <a:stretch>
              <a:fillRect/>
            </a:stretch>
          </p:blipFill>
          <p:spPr>
            <a:xfrm>
              <a:off x="0" y="0"/>
              <a:ext cx="5143500" cy="6671854"/>
            </a:xfrm>
            <a:prstGeom prst="rect">
              <a:avLst/>
            </a:prstGeom>
            <a:ln>
              <a:noFill/>
            </a:ln>
            <a:effectLst/>
          </p:spPr>
        </p:pic>
        <p:pic>
          <p:nvPicPr>
            <p:cNvPr id="313" name="Picture 312"/>
            <p:cNvPicPr/>
            <p:nvPr/>
          </p:nvPicPr>
          <p:blipFill>
            <a:blip r:embed="rId3">
              <a:extLst/>
            </a:blip>
            <a:stretch>
              <a:fillRect/>
            </a:stretch>
          </p:blipFill>
          <p:spPr>
            <a:xfrm>
              <a:off x="-266700" y="-127000"/>
              <a:ext cx="5511800" cy="6925854"/>
            </a:xfrm>
            <a:prstGeom prst="rect">
              <a:avLst/>
            </a:prstGeom>
            <a:effectLst/>
          </p:spPr>
        </p:pic>
      </p:grpSp>
      <p:pic>
        <p:nvPicPr>
          <p:cNvPr id="316" name="adaf4ed38817a7c6371674141674331414f6744.png"/>
          <p:cNvPicPr/>
          <p:nvPr/>
        </p:nvPicPr>
        <p:blipFill>
          <a:blip r:embed="rId4">
            <a:extLst/>
          </a:blip>
          <a:stretch>
            <a:fillRect/>
          </a:stretch>
        </p:blipFill>
        <p:spPr>
          <a:xfrm>
            <a:off x="6438900" y="469900"/>
            <a:ext cx="1905000" cy="2565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p:nvPr/>
        </p:nvSpPr>
        <p:spPr>
          <a:xfrm>
            <a:off x="571500" y="5397500"/>
            <a:ext cx="5537200" cy="44831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“Elegant control systems regulating the automated assembly of parts and components” (Evolution: A Theory in Crisis).</a:t>
            </a:r>
          </a:p>
        </p:txBody>
      </p:sp>
      <p:grpSp>
        <p:nvGrpSpPr>
          <p:cNvPr id="321" name="Group 321"/>
          <p:cNvGrpSpPr/>
          <p:nvPr/>
        </p:nvGrpSpPr>
        <p:grpSpPr>
          <a:xfrm>
            <a:off x="6477000" y="1409700"/>
            <a:ext cx="5511800" cy="6925854"/>
            <a:chOff x="-266700" y="-127000"/>
            <a:chExt cx="5511800" cy="6925853"/>
          </a:xfrm>
        </p:grpSpPr>
        <p:pic>
          <p:nvPicPr>
            <p:cNvPr id="320" name="200px-Evolution_-_A_Theory_in_Crisis.png"/>
            <p:cNvPicPr/>
            <p:nvPr/>
          </p:nvPicPr>
          <p:blipFill>
            <a:blip r:embed="rId2">
              <a:extLst/>
            </a:blip>
            <a:srcRect t="1968" b="11842"/>
            <a:stretch>
              <a:fillRect/>
            </a:stretch>
          </p:blipFill>
          <p:spPr>
            <a:xfrm>
              <a:off x="0" y="0"/>
              <a:ext cx="5143500" cy="6671854"/>
            </a:xfrm>
            <a:prstGeom prst="rect">
              <a:avLst/>
            </a:prstGeom>
            <a:ln>
              <a:noFill/>
            </a:ln>
            <a:effectLst/>
          </p:spPr>
        </p:pic>
        <p:pic>
          <p:nvPicPr>
            <p:cNvPr id="319" name="Picture 31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p:nvPr/>
        </p:nvSpPr>
        <p:spPr>
          <a:xfrm>
            <a:off x="571500" y="3530600"/>
            <a:ext cx="5537200" cy="6731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“Error fail-safe and proof-reading devices utilized for quality control, assembly processes involving the principle of prefabrication and modular construction” (Evolution: A Theory in Crisis, p. 328).</a:t>
            </a:r>
          </a:p>
        </p:txBody>
      </p:sp>
      <p:grpSp>
        <p:nvGrpSpPr>
          <p:cNvPr id="326" name="Group 326"/>
          <p:cNvGrpSpPr/>
          <p:nvPr/>
        </p:nvGrpSpPr>
        <p:grpSpPr>
          <a:xfrm>
            <a:off x="6527800" y="1409700"/>
            <a:ext cx="5511800" cy="6925854"/>
            <a:chOff x="-266700" y="-127000"/>
            <a:chExt cx="5511800" cy="6925853"/>
          </a:xfrm>
        </p:grpSpPr>
        <p:pic>
          <p:nvPicPr>
            <p:cNvPr id="325" name="200px-Evolution_-_A_Theory_in_Crisis.png"/>
            <p:cNvPicPr/>
            <p:nvPr/>
          </p:nvPicPr>
          <p:blipFill>
            <a:blip r:embed="rId2">
              <a:extLst/>
            </a:blip>
            <a:srcRect t="1968" b="11842"/>
            <a:stretch>
              <a:fillRect/>
            </a:stretch>
          </p:blipFill>
          <p:spPr>
            <a:xfrm>
              <a:off x="0" y="0"/>
              <a:ext cx="5143500" cy="6671854"/>
            </a:xfrm>
            <a:prstGeom prst="rect">
              <a:avLst/>
            </a:prstGeom>
            <a:ln>
              <a:noFill/>
            </a:ln>
            <a:effectLst/>
          </p:spPr>
        </p:pic>
        <p:pic>
          <p:nvPicPr>
            <p:cNvPr id="324" name="Picture 32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p:nvPr/>
        </p:nvSpPr>
        <p:spPr>
          <a:xfrm>
            <a:off x="622300" y="4064000"/>
            <a:ext cx="5537200" cy="568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cell contains not only the blueprint of the plant or animal’s body and the information describing its every function but also the ability to actually fashion and operate it.</a:t>
            </a:r>
          </a:p>
        </p:txBody>
      </p:sp>
      <p:grpSp>
        <p:nvGrpSpPr>
          <p:cNvPr id="331" name="Group 331"/>
          <p:cNvGrpSpPr/>
          <p:nvPr/>
        </p:nvGrpSpPr>
        <p:grpSpPr>
          <a:xfrm>
            <a:off x="6604000" y="1409700"/>
            <a:ext cx="5511800" cy="6925854"/>
            <a:chOff x="-266700" y="-127000"/>
            <a:chExt cx="5511800" cy="6925853"/>
          </a:xfrm>
        </p:grpSpPr>
        <p:pic>
          <p:nvPicPr>
            <p:cNvPr id="330" name="cellulaire.png"/>
            <p:cNvPicPr/>
            <p:nvPr/>
          </p:nvPicPr>
          <p:blipFill>
            <a:blip r:embed="rId2">
              <a:extLst/>
            </a:blip>
            <a:srcRect l="7892" r="7986"/>
            <a:stretch>
              <a:fillRect/>
            </a:stretch>
          </p:blipFill>
          <p:spPr>
            <a:xfrm>
              <a:off x="0" y="0"/>
              <a:ext cx="5143500" cy="6671854"/>
            </a:xfrm>
            <a:prstGeom prst="rect">
              <a:avLst/>
            </a:prstGeom>
            <a:ln>
              <a:noFill/>
            </a:ln>
            <a:effectLst/>
          </p:spPr>
        </p:pic>
        <p:pic>
          <p:nvPicPr>
            <p:cNvPr id="329" name="Picture 32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p:nvPr/>
        </p:nvSpPr>
        <p:spPr>
          <a:xfrm>
            <a:off x="419100" y="3213100"/>
            <a:ext cx="5943600" cy="5782854"/>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Jerry Bergman, Ph.D. biology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Even a “simple” E. coli bacteria has about 4,640,000 nucleotide base pairs, which code for 4,288 genes, each of which produces an enormously complex protein machine” (In Six Days, p. 25).</a:t>
            </a:r>
          </a:p>
        </p:txBody>
      </p:sp>
      <p:grpSp>
        <p:nvGrpSpPr>
          <p:cNvPr id="336" name="Group 336"/>
          <p:cNvGrpSpPr/>
          <p:nvPr/>
        </p:nvGrpSpPr>
        <p:grpSpPr>
          <a:xfrm>
            <a:off x="6680200" y="1409700"/>
            <a:ext cx="5511800" cy="6925854"/>
            <a:chOff x="-266700" y="-127000"/>
            <a:chExt cx="5511800" cy="6925853"/>
          </a:xfrm>
        </p:grpSpPr>
        <p:pic>
          <p:nvPicPr>
            <p:cNvPr id="335" name="cell.png"/>
            <p:cNvPicPr/>
            <p:nvPr/>
          </p:nvPicPr>
          <p:blipFill>
            <a:blip r:embed="rId2">
              <a:extLst/>
            </a:blip>
            <a:srcRect l="24342" r="24309"/>
            <a:stretch>
              <a:fillRect/>
            </a:stretch>
          </p:blipFill>
          <p:spPr>
            <a:xfrm>
              <a:off x="0" y="0"/>
              <a:ext cx="5143500" cy="6671854"/>
            </a:xfrm>
            <a:prstGeom prst="rect">
              <a:avLst/>
            </a:prstGeom>
            <a:ln>
              <a:noFill/>
            </a:ln>
            <a:effectLst/>
          </p:spPr>
        </p:pic>
        <p:pic>
          <p:nvPicPr>
            <p:cNvPr id="334" name="Picture 33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p:nvPr/>
        </p:nvSpPr>
        <p:spPr>
          <a:xfrm>
            <a:off x="800100" y="5321300"/>
            <a:ext cx="5537200" cy="3835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information in the DNA in one human cell is equivalent to a library of 4,000 books, each containing 500 pages.</a:t>
            </a:r>
          </a:p>
        </p:txBody>
      </p:sp>
      <p:grpSp>
        <p:nvGrpSpPr>
          <p:cNvPr id="341" name="Group 341"/>
          <p:cNvGrpSpPr/>
          <p:nvPr/>
        </p:nvGrpSpPr>
        <p:grpSpPr>
          <a:xfrm>
            <a:off x="6883400" y="1409700"/>
            <a:ext cx="5511800" cy="6925854"/>
            <a:chOff x="-266700" y="-127000"/>
            <a:chExt cx="5511800" cy="6925853"/>
          </a:xfrm>
        </p:grpSpPr>
        <p:pic>
          <p:nvPicPr>
            <p:cNvPr id="340" name="dna-molecule2.png"/>
            <p:cNvPicPr/>
            <p:nvPr/>
          </p:nvPicPr>
          <p:blipFill>
            <a:blip r:embed="rId2">
              <a:extLst/>
            </a:blip>
            <a:srcRect l="1900" r="1900"/>
            <a:stretch>
              <a:fillRect/>
            </a:stretch>
          </p:blipFill>
          <p:spPr>
            <a:xfrm>
              <a:off x="0" y="0"/>
              <a:ext cx="5143500" cy="6667500"/>
            </a:xfrm>
            <a:prstGeom prst="rect">
              <a:avLst/>
            </a:prstGeom>
            <a:ln>
              <a:noFill/>
            </a:ln>
            <a:effectLst/>
          </p:spPr>
        </p:pic>
        <p:pic>
          <p:nvPicPr>
            <p:cNvPr id="339" name="Picture 33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Shape 343"/>
          <p:cNvSpPr/>
          <p:nvPr/>
        </p:nvSpPr>
        <p:spPr>
          <a:xfrm>
            <a:off x="800100" y="4203700"/>
            <a:ext cx="5537200" cy="4470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Yet it is so amazingly micro-engineered that all of the DNA from every person who has ever lived would weigh less than an aspirin tablet (Dr. Walt Brown, In the Beginning).</a:t>
            </a:r>
          </a:p>
        </p:txBody>
      </p:sp>
      <p:grpSp>
        <p:nvGrpSpPr>
          <p:cNvPr id="346" name="Group 346"/>
          <p:cNvGrpSpPr/>
          <p:nvPr/>
        </p:nvGrpSpPr>
        <p:grpSpPr>
          <a:xfrm>
            <a:off x="6731000" y="1409700"/>
            <a:ext cx="5511800" cy="6925854"/>
            <a:chOff x="-266700" y="-127000"/>
            <a:chExt cx="5511800" cy="6925853"/>
          </a:xfrm>
        </p:grpSpPr>
        <p:pic>
          <p:nvPicPr>
            <p:cNvPr id="345" name="dna-molecule2.png"/>
            <p:cNvPicPr/>
            <p:nvPr/>
          </p:nvPicPr>
          <p:blipFill>
            <a:blip r:embed="rId2">
              <a:extLst/>
            </a:blip>
            <a:srcRect l="1900" r="1900"/>
            <a:stretch>
              <a:fillRect/>
            </a:stretch>
          </p:blipFill>
          <p:spPr>
            <a:xfrm>
              <a:off x="0" y="0"/>
              <a:ext cx="5143500" cy="6667500"/>
            </a:xfrm>
            <a:prstGeom prst="rect">
              <a:avLst/>
            </a:prstGeom>
            <a:ln>
              <a:noFill/>
            </a:ln>
            <a:effectLst/>
          </p:spPr>
        </p:pic>
        <p:pic>
          <p:nvPicPr>
            <p:cNvPr id="344" name="Picture 34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673100" y="7442200"/>
            <a:ext cx="9740900" cy="2108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10000"/>
              </a:lnSpc>
              <a:defRPr sz="6000" cap="none">
                <a:solidFill>
                  <a:srgbClr val="000000"/>
                </a:solidFill>
                <a:latin typeface="Georgia"/>
                <a:ea typeface="Georgia"/>
                <a:cs typeface="Georgia"/>
                <a:sym typeface="Georgia"/>
              </a:defRPr>
            </a:lvl1pPr>
          </a:lstStyle>
          <a:p>
            <a:pPr lvl="0">
              <a:defRPr sz="1800"/>
            </a:pPr>
            <a:r>
              <a:rPr sz="6000"/>
              <a:t>The Miller Experiment and the primordial soup</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Shape 348"/>
          <p:cNvSpPr/>
          <p:nvPr/>
        </p:nvSpPr>
        <p:spPr>
          <a:xfrm>
            <a:off x="622300" y="5461000"/>
            <a:ext cx="5537200" cy="406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knowledge of these things has forced many scientists to the conclusion that life could not have arisen spontaneously.</a:t>
            </a:r>
          </a:p>
        </p:txBody>
      </p:sp>
      <p:grpSp>
        <p:nvGrpSpPr>
          <p:cNvPr id="351" name="Group 351"/>
          <p:cNvGrpSpPr/>
          <p:nvPr/>
        </p:nvGrpSpPr>
        <p:grpSpPr>
          <a:xfrm>
            <a:off x="6477000" y="1409700"/>
            <a:ext cx="5511800" cy="6925854"/>
            <a:chOff x="-266700" y="-127000"/>
            <a:chExt cx="5511800" cy="6925853"/>
          </a:xfrm>
        </p:grpSpPr>
        <p:pic>
          <p:nvPicPr>
            <p:cNvPr id="350" name="dna-molecule2.png"/>
            <p:cNvPicPr/>
            <p:nvPr/>
          </p:nvPicPr>
          <p:blipFill>
            <a:blip r:embed="rId2">
              <a:extLst/>
            </a:blip>
            <a:srcRect l="1900" r="1900"/>
            <a:stretch>
              <a:fillRect/>
            </a:stretch>
          </p:blipFill>
          <p:spPr>
            <a:xfrm>
              <a:off x="0" y="0"/>
              <a:ext cx="5143500" cy="6667500"/>
            </a:xfrm>
            <a:prstGeom prst="rect">
              <a:avLst/>
            </a:prstGeom>
            <a:ln>
              <a:noFill/>
            </a:ln>
            <a:effectLst/>
          </p:spPr>
        </p:pic>
        <p:pic>
          <p:nvPicPr>
            <p:cNvPr id="349" name="Picture 34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p:nvPr/>
        </p:nvSpPr>
        <p:spPr>
          <a:xfrm>
            <a:off x="596900" y="1943100"/>
            <a:ext cx="5537200" cy="6946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Henry </a:t>
            </a:r>
            <a:r>
              <a:rPr sz="3600" spc="-47" dirty="0" err="1">
                <a:solidFill>
                  <a:srgbClr val="CBCBCB"/>
                </a:solidFill>
                <a:latin typeface="Georgia" panose="02040502050405020303" pitchFamily="18" charset="0"/>
                <a:ea typeface="Georgia Bold"/>
                <a:cs typeface="Georgia Bold"/>
                <a:sym typeface="Georgia Bold"/>
              </a:rPr>
              <a:t>Zuill</a:t>
            </a:r>
            <a:r>
              <a:rPr sz="3600" spc="-47" dirty="0">
                <a:solidFill>
                  <a:srgbClr val="CBCBCB"/>
                </a:solidFill>
                <a:latin typeface="Georgia" panose="02040502050405020303" pitchFamily="18" charset="0"/>
                <a:ea typeface="Georgia Bold"/>
                <a:cs typeface="Georgia Bold"/>
                <a:sym typeface="Georgia Bold"/>
              </a:rPr>
              <a:t>, Ph.D. in biology</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“Complexity of the cell is now just too daunting to flippantly assert biochemical evolution to explain it ... And if cells could not originate naturally, then nothing else could” (In Six Days).</a:t>
            </a:r>
          </a:p>
        </p:txBody>
      </p:sp>
      <p:grpSp>
        <p:nvGrpSpPr>
          <p:cNvPr id="356" name="Group 356"/>
          <p:cNvGrpSpPr/>
          <p:nvPr/>
        </p:nvGrpSpPr>
        <p:grpSpPr>
          <a:xfrm>
            <a:off x="6629400" y="1409700"/>
            <a:ext cx="5511800" cy="6925854"/>
            <a:chOff x="-266700" y="-127000"/>
            <a:chExt cx="5511800" cy="6925853"/>
          </a:xfrm>
        </p:grpSpPr>
        <p:pic>
          <p:nvPicPr>
            <p:cNvPr id="355" name="pasted-image.png"/>
            <p:cNvPicPr/>
            <p:nvPr/>
          </p:nvPicPr>
          <p:blipFill>
            <a:blip r:embed="rId2">
              <a:extLst/>
            </a:blip>
            <a:srcRect t="9323" b="9323"/>
            <a:stretch>
              <a:fillRect/>
            </a:stretch>
          </p:blipFill>
          <p:spPr>
            <a:xfrm>
              <a:off x="0" y="0"/>
              <a:ext cx="5143500" cy="6671854"/>
            </a:xfrm>
            <a:prstGeom prst="rect">
              <a:avLst/>
            </a:prstGeom>
            <a:ln>
              <a:noFill/>
            </a:ln>
            <a:effectLst/>
          </p:spPr>
        </p:pic>
        <p:pic>
          <p:nvPicPr>
            <p:cNvPr id="354" name="Picture 35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p:nvPr/>
        </p:nvSpPr>
        <p:spPr>
          <a:xfrm>
            <a:off x="622300" y="1612900"/>
            <a:ext cx="5537200" cy="6946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Francis Crick, co-discoverer of DNA’s double helix structure</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“An honest man, armed with all the knowledge available to us now, could only state that in some sense, the origin of life appears at the moment to be almost a miracle” (Life Itself, 1981, p. 88).</a:t>
            </a:r>
          </a:p>
        </p:txBody>
      </p:sp>
      <p:grpSp>
        <p:nvGrpSpPr>
          <p:cNvPr id="361" name="Group 361"/>
          <p:cNvGrpSpPr/>
          <p:nvPr/>
        </p:nvGrpSpPr>
        <p:grpSpPr>
          <a:xfrm>
            <a:off x="6604000" y="1409700"/>
            <a:ext cx="5511800" cy="6925854"/>
            <a:chOff x="-266700" y="-127000"/>
            <a:chExt cx="5511800" cy="6925853"/>
          </a:xfrm>
        </p:grpSpPr>
        <p:pic>
          <p:nvPicPr>
            <p:cNvPr id="360" name="WatsonJames-CrickFrancis.png"/>
            <p:cNvPicPr/>
            <p:nvPr/>
          </p:nvPicPr>
          <p:blipFill>
            <a:blip r:embed="rId2">
              <a:extLst/>
            </a:blip>
            <a:srcRect l="11153" r="10961"/>
            <a:stretch>
              <a:fillRect/>
            </a:stretch>
          </p:blipFill>
          <p:spPr>
            <a:xfrm>
              <a:off x="0" y="0"/>
              <a:ext cx="5143500" cy="6667500"/>
            </a:xfrm>
            <a:prstGeom prst="rect">
              <a:avLst/>
            </a:prstGeom>
            <a:ln>
              <a:noFill/>
            </a:ln>
            <a:effectLst/>
          </p:spPr>
        </p:pic>
        <p:pic>
          <p:nvPicPr>
            <p:cNvPr id="359" name="Picture 35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Shape 363"/>
          <p:cNvSpPr/>
          <p:nvPr/>
        </p:nvSpPr>
        <p:spPr>
          <a:xfrm>
            <a:off x="596900" y="2197100"/>
            <a:ext cx="5537200" cy="6946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Sir Fred Hoyle</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notion that not only the biopolymers but the operating program of a living cell could be arrived at by chance in a primordial soup here on Earth is nonsense of a high order” (New Scientist, Nov. 19, 1981).</a:t>
            </a:r>
          </a:p>
        </p:txBody>
      </p:sp>
      <p:grpSp>
        <p:nvGrpSpPr>
          <p:cNvPr id="366" name="Group 366"/>
          <p:cNvGrpSpPr/>
          <p:nvPr/>
        </p:nvGrpSpPr>
        <p:grpSpPr>
          <a:xfrm>
            <a:off x="6781800" y="1409700"/>
            <a:ext cx="5511800" cy="6925854"/>
            <a:chOff x="-266700" y="-127000"/>
            <a:chExt cx="5511800" cy="6925853"/>
          </a:xfrm>
        </p:grpSpPr>
        <p:pic>
          <p:nvPicPr>
            <p:cNvPr id="365" name="Fred_Hoyle.png"/>
            <p:cNvPicPr/>
            <p:nvPr/>
          </p:nvPicPr>
          <p:blipFill>
            <a:blip r:embed="rId2">
              <a:extLst/>
            </a:blip>
            <a:srcRect l="11421" r="11486"/>
            <a:stretch>
              <a:fillRect/>
            </a:stretch>
          </p:blipFill>
          <p:spPr>
            <a:xfrm>
              <a:off x="0" y="0"/>
              <a:ext cx="5143500" cy="6671854"/>
            </a:xfrm>
            <a:prstGeom prst="rect">
              <a:avLst/>
            </a:prstGeom>
            <a:ln>
              <a:noFill/>
            </a:ln>
            <a:effectLst/>
          </p:spPr>
        </p:pic>
        <p:pic>
          <p:nvPicPr>
            <p:cNvPr id="364" name="Picture 36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368"/>
          <p:cNvSpPr>
            <a:spLocks noGrp="1"/>
          </p:cNvSpPr>
          <p:nvPr>
            <p:ph type="title"/>
          </p:nvPr>
        </p:nvSpPr>
        <p:spPr>
          <a:xfrm>
            <a:off x="780504" y="749300"/>
            <a:ext cx="5576392" cy="3964286"/>
          </a:xfrm>
          <a:prstGeom prst="rect">
            <a:avLst/>
          </a:prstGeom>
        </p:spPr>
        <p:txBody>
          <a:bodyPr>
            <a:normAutofit/>
          </a:bodyPr>
          <a:lstStyle>
            <a:lvl1pPr algn="l">
              <a:lnSpc>
                <a:spcPct val="110000"/>
              </a:lnSpc>
              <a:defRPr sz="5000" spc="-66">
                <a:latin typeface="Georgia"/>
                <a:ea typeface="Georgia"/>
                <a:cs typeface="Georgia"/>
                <a:sym typeface="Georgia"/>
              </a:defRPr>
            </a:lvl1pPr>
          </a:lstStyle>
          <a:p>
            <a:pPr lvl="0">
              <a:defRPr sz="1800" spc="0">
                <a:solidFill>
                  <a:srgbClr val="000000"/>
                </a:solidFill>
              </a:defRPr>
            </a:pPr>
            <a:r>
              <a:rPr sz="5000" spc="-66">
                <a:solidFill>
                  <a:srgbClr val="E5E5E5"/>
                </a:solidFill>
              </a:rPr>
              <a:t>7. Every evolutionary origin of life theory has the same fatal flaw.</a:t>
            </a:r>
          </a:p>
        </p:txBody>
      </p:sp>
      <p:grpSp>
        <p:nvGrpSpPr>
          <p:cNvPr id="371" name="Group 371"/>
          <p:cNvGrpSpPr/>
          <p:nvPr/>
        </p:nvGrpSpPr>
        <p:grpSpPr>
          <a:xfrm>
            <a:off x="6959600" y="1257300"/>
            <a:ext cx="5511800" cy="6925854"/>
            <a:chOff x="-266700" y="-127000"/>
            <a:chExt cx="5511800" cy="6925853"/>
          </a:xfrm>
        </p:grpSpPr>
        <p:pic>
          <p:nvPicPr>
            <p:cNvPr id="370"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369" name="Picture 36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Shape 373"/>
          <p:cNvSpPr/>
          <p:nvPr/>
        </p:nvSpPr>
        <p:spPr>
          <a:xfrm>
            <a:off x="622300" y="4343400"/>
            <a:ext cx="5537200" cy="5156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Not one of the theories can realistically bridge the vast barrier from non-life to life, from inert chemicals to living self-replicating systems.</a:t>
            </a:r>
          </a:p>
        </p:txBody>
      </p:sp>
      <p:grpSp>
        <p:nvGrpSpPr>
          <p:cNvPr id="376" name="Group 376"/>
          <p:cNvGrpSpPr/>
          <p:nvPr/>
        </p:nvGrpSpPr>
        <p:grpSpPr>
          <a:xfrm>
            <a:off x="6959600" y="1257300"/>
            <a:ext cx="5511800" cy="6925854"/>
            <a:chOff x="-266700" y="-127000"/>
            <a:chExt cx="5511800" cy="6925853"/>
          </a:xfrm>
        </p:grpSpPr>
        <p:pic>
          <p:nvPicPr>
            <p:cNvPr id="375"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74" name="Picture 373"/>
            <p:cNvPicPr/>
            <p:nvPr/>
          </p:nvPicPr>
          <p:blipFill>
            <a:blip r:embed="rId3">
              <a:extLst/>
            </a:blip>
            <a:stretch>
              <a:fillRect/>
            </a:stretch>
          </p:blipFill>
          <p:spPr>
            <a:xfrm>
              <a:off x="-266700" y="-127000"/>
              <a:ext cx="5511800" cy="6925854"/>
            </a:xfrm>
            <a:prstGeom prst="rect">
              <a:avLst/>
            </a:prstGeom>
            <a:effectLst/>
          </p:spPr>
        </p:pic>
      </p:grpSp>
      <p:grpSp>
        <p:nvGrpSpPr>
          <p:cNvPr id="379" name="Group 379"/>
          <p:cNvGrpSpPr/>
          <p:nvPr/>
        </p:nvGrpSpPr>
        <p:grpSpPr>
          <a:xfrm>
            <a:off x="6959600" y="1257300"/>
            <a:ext cx="5511800" cy="6925854"/>
            <a:chOff x="-266700" y="-127000"/>
            <a:chExt cx="5511800" cy="6925853"/>
          </a:xfrm>
        </p:grpSpPr>
        <p:pic>
          <p:nvPicPr>
            <p:cNvPr id="378"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77" name="Picture 37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p:nvPr/>
        </p:nvSpPr>
        <p:spPr>
          <a:xfrm>
            <a:off x="800100" y="3352800"/>
            <a:ext cx="5537200" cy="5511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is true for RNA-first “theory,” the peptide “theory,” the deep sea vent “theory,” the iron-sulfur “theory,” the bubble “theory,” the clay “theory,” the autocatalysis “theory,” and all the others.</a:t>
            </a:r>
          </a:p>
        </p:txBody>
      </p:sp>
      <p:grpSp>
        <p:nvGrpSpPr>
          <p:cNvPr id="384" name="Group 384"/>
          <p:cNvGrpSpPr/>
          <p:nvPr/>
        </p:nvGrpSpPr>
        <p:grpSpPr>
          <a:xfrm>
            <a:off x="6959600" y="1257300"/>
            <a:ext cx="5511800" cy="6925854"/>
            <a:chOff x="-266700" y="-127000"/>
            <a:chExt cx="5511800" cy="6925853"/>
          </a:xfrm>
        </p:grpSpPr>
        <p:pic>
          <p:nvPicPr>
            <p:cNvPr id="383"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82" name="Picture 381"/>
            <p:cNvPicPr/>
            <p:nvPr/>
          </p:nvPicPr>
          <p:blipFill>
            <a:blip r:embed="rId3">
              <a:extLst/>
            </a:blip>
            <a:stretch>
              <a:fillRect/>
            </a:stretch>
          </p:blipFill>
          <p:spPr>
            <a:xfrm>
              <a:off x="-266700" y="-127000"/>
              <a:ext cx="5511800" cy="6925854"/>
            </a:xfrm>
            <a:prstGeom prst="rect">
              <a:avLst/>
            </a:prstGeom>
            <a:effectLst/>
          </p:spPr>
        </p:pic>
      </p:grpSp>
      <p:grpSp>
        <p:nvGrpSpPr>
          <p:cNvPr id="387" name="Group 387"/>
          <p:cNvGrpSpPr/>
          <p:nvPr/>
        </p:nvGrpSpPr>
        <p:grpSpPr>
          <a:xfrm>
            <a:off x="6959600" y="1257300"/>
            <a:ext cx="5511800" cy="6925854"/>
            <a:chOff x="-266700" y="-127000"/>
            <a:chExt cx="5511800" cy="6925853"/>
          </a:xfrm>
        </p:grpSpPr>
        <p:pic>
          <p:nvPicPr>
            <p:cNvPr id="386"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85" name="Picture 38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p:nvPr/>
        </p:nvSpPr>
        <p:spPr>
          <a:xfrm>
            <a:off x="800100" y="5308600"/>
            <a:ext cx="5537200" cy="3937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theories are more ridiculous than realistic. They amount to nothing more than a batch of “just-so” stories.</a:t>
            </a:r>
          </a:p>
        </p:txBody>
      </p:sp>
      <p:grpSp>
        <p:nvGrpSpPr>
          <p:cNvPr id="392" name="Group 392"/>
          <p:cNvGrpSpPr/>
          <p:nvPr/>
        </p:nvGrpSpPr>
        <p:grpSpPr>
          <a:xfrm>
            <a:off x="6959600" y="1257300"/>
            <a:ext cx="5511800" cy="6925854"/>
            <a:chOff x="-266700" y="-127000"/>
            <a:chExt cx="5511800" cy="6925853"/>
          </a:xfrm>
        </p:grpSpPr>
        <p:pic>
          <p:nvPicPr>
            <p:cNvPr id="391"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90" name="Picture 389"/>
            <p:cNvPicPr/>
            <p:nvPr/>
          </p:nvPicPr>
          <p:blipFill>
            <a:blip r:embed="rId3">
              <a:extLst/>
            </a:blip>
            <a:stretch>
              <a:fillRect/>
            </a:stretch>
          </p:blipFill>
          <p:spPr>
            <a:xfrm>
              <a:off x="-266700" y="-127000"/>
              <a:ext cx="5511800" cy="6925854"/>
            </a:xfrm>
            <a:prstGeom prst="rect">
              <a:avLst/>
            </a:prstGeom>
            <a:effectLst/>
          </p:spPr>
        </p:pic>
      </p:grpSp>
      <p:grpSp>
        <p:nvGrpSpPr>
          <p:cNvPr id="395" name="Group 395"/>
          <p:cNvGrpSpPr/>
          <p:nvPr/>
        </p:nvGrpSpPr>
        <p:grpSpPr>
          <a:xfrm>
            <a:off x="6959600" y="1257300"/>
            <a:ext cx="5511800" cy="6925854"/>
            <a:chOff x="-266700" y="-127000"/>
            <a:chExt cx="5511800" cy="6925853"/>
          </a:xfrm>
        </p:grpSpPr>
        <p:pic>
          <p:nvPicPr>
            <p:cNvPr id="394"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93" name="Picture 392"/>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p:nvPr/>
        </p:nvSpPr>
        <p:spPr>
          <a:xfrm>
            <a:off x="800100" y="1409700"/>
            <a:ext cx="5537200" cy="73025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To propose a microsphere or a water bubble or a protobiont or a proteinoid or some such thing as the path toward life is meaningless, because none of these are living, self-replicating things. In such scenarios, you are still left on the non-living side of the chasm.</a:t>
            </a:r>
          </a:p>
        </p:txBody>
      </p:sp>
      <p:grpSp>
        <p:nvGrpSpPr>
          <p:cNvPr id="400" name="Group 400"/>
          <p:cNvGrpSpPr/>
          <p:nvPr/>
        </p:nvGrpSpPr>
        <p:grpSpPr>
          <a:xfrm>
            <a:off x="6959600" y="1257300"/>
            <a:ext cx="5511800" cy="6925854"/>
            <a:chOff x="-266700" y="-127000"/>
            <a:chExt cx="5511800" cy="6925853"/>
          </a:xfrm>
        </p:grpSpPr>
        <p:pic>
          <p:nvPicPr>
            <p:cNvPr id="399"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398" name="Picture 397"/>
            <p:cNvPicPr/>
            <p:nvPr/>
          </p:nvPicPr>
          <p:blipFill>
            <a:blip r:embed="rId3">
              <a:extLst/>
            </a:blip>
            <a:stretch>
              <a:fillRect/>
            </a:stretch>
          </p:blipFill>
          <p:spPr>
            <a:xfrm>
              <a:off x="-266700" y="-127000"/>
              <a:ext cx="5511800" cy="6925854"/>
            </a:xfrm>
            <a:prstGeom prst="rect">
              <a:avLst/>
            </a:prstGeom>
            <a:effectLst/>
          </p:spPr>
        </p:pic>
      </p:grpSp>
      <p:grpSp>
        <p:nvGrpSpPr>
          <p:cNvPr id="403" name="Group 403"/>
          <p:cNvGrpSpPr/>
          <p:nvPr/>
        </p:nvGrpSpPr>
        <p:grpSpPr>
          <a:xfrm>
            <a:off x="6959600" y="1257300"/>
            <a:ext cx="5511800" cy="6925854"/>
            <a:chOff x="-266700" y="-127000"/>
            <a:chExt cx="5511800" cy="6925853"/>
          </a:xfrm>
        </p:grpSpPr>
        <p:pic>
          <p:nvPicPr>
            <p:cNvPr id="402"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401" name="Picture 40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Shape 405"/>
          <p:cNvSpPr/>
          <p:nvPr/>
        </p:nvSpPr>
        <p:spPr>
          <a:xfrm>
            <a:off x="632264" y="6680200"/>
            <a:ext cx="5537200" cy="307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dirty="0">
                <a:solidFill>
                  <a:srgbClr val="CBCBCB"/>
                </a:solidFill>
              </a:rPr>
              <a:t>These are as mythical as Haeckel’s </a:t>
            </a:r>
            <a:r>
              <a:rPr sz="3600" spc="-47" dirty="0" err="1">
                <a:solidFill>
                  <a:srgbClr val="CBCBCB"/>
                </a:solidFill>
              </a:rPr>
              <a:t>Monera</a:t>
            </a:r>
            <a:r>
              <a:rPr sz="3600" spc="-47" dirty="0">
                <a:solidFill>
                  <a:srgbClr val="CBCBCB"/>
                </a:solidFill>
              </a:rPr>
              <a:t>.</a:t>
            </a:r>
          </a:p>
        </p:txBody>
      </p:sp>
      <p:grpSp>
        <p:nvGrpSpPr>
          <p:cNvPr id="408" name="Group 408"/>
          <p:cNvGrpSpPr/>
          <p:nvPr/>
        </p:nvGrpSpPr>
        <p:grpSpPr>
          <a:xfrm>
            <a:off x="6553200" y="1155700"/>
            <a:ext cx="5511800" cy="6925854"/>
            <a:chOff x="-266700" y="-127000"/>
            <a:chExt cx="5511800" cy="6925853"/>
          </a:xfrm>
        </p:grpSpPr>
        <p:pic>
          <p:nvPicPr>
            <p:cNvPr id="407" name="Monera.png"/>
            <p:cNvPicPr/>
            <p:nvPr/>
          </p:nvPicPr>
          <p:blipFill>
            <a:blip r:embed="rId2">
              <a:extLst/>
            </a:blip>
            <a:srcRect t="9161" b="9263"/>
            <a:stretch>
              <a:fillRect/>
            </a:stretch>
          </p:blipFill>
          <p:spPr>
            <a:xfrm>
              <a:off x="0" y="0"/>
              <a:ext cx="5143500" cy="6671854"/>
            </a:xfrm>
            <a:prstGeom prst="rect">
              <a:avLst/>
            </a:prstGeom>
            <a:ln>
              <a:noFill/>
            </a:ln>
            <a:effectLst/>
          </p:spPr>
        </p:pic>
        <p:pic>
          <p:nvPicPr>
            <p:cNvPr id="406" name="Picture 40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p:nvPr/>
        </p:nvSpPr>
        <p:spPr>
          <a:xfrm>
            <a:off x="965200" y="4851400"/>
            <a:ext cx="4902200" cy="3683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Miller experiment was designed to prove that life could occur naturally in a “primordial soup.”</a:t>
            </a:r>
          </a:p>
        </p:txBody>
      </p:sp>
      <p:grpSp>
        <p:nvGrpSpPr>
          <p:cNvPr id="83" name="Group 83"/>
          <p:cNvGrpSpPr/>
          <p:nvPr/>
        </p:nvGrpSpPr>
        <p:grpSpPr>
          <a:xfrm>
            <a:off x="6959600" y="1257300"/>
            <a:ext cx="5511800" cy="6925854"/>
            <a:chOff x="-266700" y="-127000"/>
            <a:chExt cx="5511800" cy="6925853"/>
          </a:xfrm>
        </p:grpSpPr>
        <p:pic>
          <p:nvPicPr>
            <p:cNvPr id="82" name="Stanley Miller03.jpg"/>
            <p:cNvPicPr/>
            <p:nvPr/>
          </p:nvPicPr>
          <p:blipFill>
            <a:blip r:embed="rId2">
              <a:extLst/>
            </a:blip>
            <a:srcRect l="8740" r="8931"/>
            <a:stretch>
              <a:fillRect/>
            </a:stretch>
          </p:blipFill>
          <p:spPr>
            <a:xfrm>
              <a:off x="0" y="0"/>
              <a:ext cx="5143500" cy="6671854"/>
            </a:xfrm>
            <a:prstGeom prst="rect">
              <a:avLst/>
            </a:prstGeom>
            <a:ln>
              <a:noFill/>
            </a:ln>
            <a:effectLst/>
          </p:spPr>
        </p:pic>
        <p:pic>
          <p:nvPicPr>
            <p:cNvPr id="81" name="Picture 8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Shape 410"/>
          <p:cNvSpPr/>
          <p:nvPr/>
        </p:nvSpPr>
        <p:spPr>
          <a:xfrm>
            <a:off x="800100" y="3378200"/>
            <a:ext cx="5537200" cy="5384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reality, evolutionists have failed entirely and miserably in their attempts to produce life in a test tube or even to demonstrate that such a thing is within the realm of possibility.</a:t>
            </a:r>
          </a:p>
        </p:txBody>
      </p:sp>
      <p:grpSp>
        <p:nvGrpSpPr>
          <p:cNvPr id="413" name="Group 413"/>
          <p:cNvGrpSpPr/>
          <p:nvPr/>
        </p:nvGrpSpPr>
        <p:grpSpPr>
          <a:xfrm>
            <a:off x="6959600" y="1257300"/>
            <a:ext cx="5511800" cy="6925854"/>
            <a:chOff x="-266700" y="-127000"/>
            <a:chExt cx="5511800" cy="6925853"/>
          </a:xfrm>
        </p:grpSpPr>
        <p:pic>
          <p:nvPicPr>
            <p:cNvPr id="412"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411" name="Picture 410"/>
            <p:cNvPicPr/>
            <p:nvPr/>
          </p:nvPicPr>
          <p:blipFill>
            <a:blip r:embed="rId3">
              <a:extLst/>
            </a:blip>
            <a:stretch>
              <a:fillRect/>
            </a:stretch>
          </p:blipFill>
          <p:spPr>
            <a:xfrm>
              <a:off x="-266700" y="-127000"/>
              <a:ext cx="5511800" cy="6925854"/>
            </a:xfrm>
            <a:prstGeom prst="rect">
              <a:avLst/>
            </a:prstGeom>
            <a:effectLst/>
          </p:spPr>
        </p:pic>
      </p:grpSp>
      <p:grpSp>
        <p:nvGrpSpPr>
          <p:cNvPr id="416" name="Group 416"/>
          <p:cNvGrpSpPr/>
          <p:nvPr/>
        </p:nvGrpSpPr>
        <p:grpSpPr>
          <a:xfrm>
            <a:off x="6959600" y="1257300"/>
            <a:ext cx="5511800" cy="6925854"/>
            <a:chOff x="-266700" y="-127000"/>
            <a:chExt cx="5511800" cy="6925853"/>
          </a:xfrm>
        </p:grpSpPr>
        <p:pic>
          <p:nvPicPr>
            <p:cNvPr id="415"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414" name="Picture 41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Shape 418"/>
          <p:cNvSpPr/>
          <p:nvPr/>
        </p:nvSpPr>
        <p:spPr>
          <a:xfrm>
            <a:off x="546100" y="5943600"/>
            <a:ext cx="5537200" cy="3149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An excellent discussion of the Miller experiment can be found in “Of Pandas and People.”</a:t>
            </a:r>
          </a:p>
        </p:txBody>
      </p:sp>
      <p:grpSp>
        <p:nvGrpSpPr>
          <p:cNvPr id="421" name="Group 421"/>
          <p:cNvGrpSpPr/>
          <p:nvPr/>
        </p:nvGrpSpPr>
        <p:grpSpPr>
          <a:xfrm>
            <a:off x="6578600" y="1409700"/>
            <a:ext cx="5511800" cy="6925854"/>
            <a:chOff x="-266700" y="-127000"/>
            <a:chExt cx="5511800" cy="6925853"/>
          </a:xfrm>
        </p:grpSpPr>
        <p:pic>
          <p:nvPicPr>
            <p:cNvPr id="420" name="evolution misc_0005.jpg"/>
            <p:cNvPicPr/>
            <p:nvPr/>
          </p:nvPicPr>
          <p:blipFill>
            <a:blip r:embed="rId2">
              <a:extLst/>
            </a:blip>
            <a:srcRect l="1904" r="1666"/>
            <a:stretch>
              <a:fillRect/>
            </a:stretch>
          </p:blipFill>
          <p:spPr>
            <a:xfrm>
              <a:off x="0" y="0"/>
              <a:ext cx="5143500" cy="6667500"/>
            </a:xfrm>
            <a:prstGeom prst="rect">
              <a:avLst/>
            </a:prstGeom>
            <a:ln>
              <a:noFill/>
            </a:ln>
            <a:effectLst/>
          </p:spPr>
        </p:pic>
        <p:pic>
          <p:nvPicPr>
            <p:cNvPr id="419" name="Picture 41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p:nvPr/>
        </p:nvSpPr>
        <p:spPr>
          <a:xfrm>
            <a:off x="698500" y="3479800"/>
            <a:ext cx="5537200" cy="5384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Miller Experiment and every evolutionary origin of life scenario only point out the bankruptcy of the doctrine and disqualify it from being a scientific theory or even a hypothesis.</a:t>
            </a:r>
          </a:p>
        </p:txBody>
      </p:sp>
      <p:grpSp>
        <p:nvGrpSpPr>
          <p:cNvPr id="426" name="Group 426"/>
          <p:cNvGrpSpPr/>
          <p:nvPr/>
        </p:nvGrpSpPr>
        <p:grpSpPr>
          <a:xfrm>
            <a:off x="6959600" y="1257300"/>
            <a:ext cx="5511800" cy="6925854"/>
            <a:chOff x="-266700" y="-127000"/>
            <a:chExt cx="5511800" cy="6925853"/>
          </a:xfrm>
        </p:grpSpPr>
        <p:pic>
          <p:nvPicPr>
            <p:cNvPr id="425"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424" name="Picture 423"/>
            <p:cNvPicPr/>
            <p:nvPr/>
          </p:nvPicPr>
          <p:blipFill>
            <a:blip r:embed="rId3">
              <a:extLst/>
            </a:blip>
            <a:stretch>
              <a:fillRect/>
            </a:stretch>
          </p:blipFill>
          <p:spPr>
            <a:xfrm>
              <a:off x="-266700" y="-127000"/>
              <a:ext cx="5511800" cy="6925854"/>
            </a:xfrm>
            <a:prstGeom prst="rect">
              <a:avLst/>
            </a:prstGeom>
            <a:effectLst/>
          </p:spPr>
        </p:pic>
      </p:grpSp>
      <p:grpSp>
        <p:nvGrpSpPr>
          <p:cNvPr id="429" name="Group 429"/>
          <p:cNvGrpSpPr/>
          <p:nvPr/>
        </p:nvGrpSpPr>
        <p:grpSpPr>
          <a:xfrm>
            <a:off x="6959600" y="1257300"/>
            <a:ext cx="5511800" cy="6925854"/>
            <a:chOff x="-266700" y="-127000"/>
            <a:chExt cx="5511800" cy="6925853"/>
          </a:xfrm>
        </p:grpSpPr>
        <p:pic>
          <p:nvPicPr>
            <p:cNvPr id="428" name="modern biology 1999 1.jpg"/>
            <p:cNvPicPr/>
            <p:nvPr/>
          </p:nvPicPr>
          <p:blipFill>
            <a:blip r:embed="rId2">
              <a:extLst/>
            </a:blip>
            <a:srcRect l="4279" r="4491"/>
            <a:stretch>
              <a:fillRect/>
            </a:stretch>
          </p:blipFill>
          <p:spPr>
            <a:xfrm>
              <a:off x="0" y="0"/>
              <a:ext cx="5143500" cy="6671854"/>
            </a:xfrm>
            <a:prstGeom prst="rect">
              <a:avLst/>
            </a:prstGeom>
            <a:ln>
              <a:noFill/>
            </a:ln>
            <a:effectLst/>
          </p:spPr>
        </p:pic>
        <p:pic>
          <p:nvPicPr>
            <p:cNvPr id="427" name="Picture 42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Shape 431"/>
          <p:cNvSpPr>
            <a:spLocks noGrp="1"/>
          </p:cNvSpPr>
          <p:nvPr>
            <p:ph type="body" idx="1"/>
          </p:nvPr>
        </p:nvSpPr>
        <p:spPr>
          <a:xfrm>
            <a:off x="392333" y="4165600"/>
            <a:ext cx="5867400" cy="40640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434" name="Group 434"/>
          <p:cNvGrpSpPr/>
          <p:nvPr/>
        </p:nvGrpSpPr>
        <p:grpSpPr>
          <a:xfrm>
            <a:off x="6560753" y="901700"/>
            <a:ext cx="5821747" cy="7327900"/>
            <a:chOff x="-271846" y="-127000"/>
            <a:chExt cx="5821746" cy="7327900"/>
          </a:xfrm>
        </p:grpSpPr>
        <p:pic>
          <p:nvPicPr>
            <p:cNvPr id="43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432" name="Picture 43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Shape 436"/>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439" name="Group 439"/>
          <p:cNvGrpSpPr/>
          <p:nvPr/>
        </p:nvGrpSpPr>
        <p:grpSpPr>
          <a:xfrm>
            <a:off x="6560753" y="901700"/>
            <a:ext cx="5821747" cy="7327900"/>
            <a:chOff x="-271846" y="-127000"/>
            <a:chExt cx="5821746" cy="7327900"/>
          </a:xfrm>
        </p:grpSpPr>
        <p:pic>
          <p:nvPicPr>
            <p:cNvPr id="438"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437" name="Picture 436"/>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Gill Sans"/>
                <a:ea typeface="Gill Sans"/>
                <a:cs typeface="Gill Sans"/>
                <a:sym typeface="Gill Sans"/>
              </a:rPr>
              <a:t>An Unshakeable Faith</a:t>
            </a:r>
            <a:r>
              <a:rPr sz="3600" dirty="0">
                <a:solidFill>
                  <a:srgbClr val="FFFFFF"/>
                </a:solidFill>
                <a:effectLst>
                  <a:outerShdw blurRad="12700" dist="25400" dir="2700000" rotWithShape="0">
                    <a:srgbClr val="000000"/>
                  </a:outerShdw>
                </a:effectLst>
                <a:latin typeface="Gill Sans"/>
                <a:ea typeface="Gill Sans"/>
                <a:cs typeface="Gill Sans"/>
                <a:sym typeface="Gill Sans"/>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Way of Life Literature</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 O. Box 610368</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Port Huron, MI 48061</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866-295-4143</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http://www.wayoflife.org</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Gill Sans"/>
              <a:ea typeface="Gill Sans"/>
              <a:cs typeface="Gill Sans"/>
              <a:sym typeface="Gill Sans"/>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Gill Sans"/>
                <a:ea typeface="Gill Sans"/>
                <a:cs typeface="Gill Sans"/>
                <a:sym typeface="Gill Sans"/>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Gill Sans"/>
                <a:ea typeface="Gill Sans"/>
                <a:cs typeface="Gill Sans"/>
                <a:sym typeface="Gill Sans"/>
              </a:rPr>
              <a:t>Bethel Baptist Church, 4212 Campbell St. N., London, Ontario N6P 1A6 </a:t>
            </a:r>
            <a:br>
              <a:rPr sz="3600" dirty="0">
                <a:solidFill>
                  <a:srgbClr val="FFFFFF"/>
                </a:solidFill>
                <a:effectLst>
                  <a:outerShdw blurRad="12700" dist="25400" dir="2700000" rotWithShape="0">
                    <a:srgbClr val="000000"/>
                  </a:outerShdw>
                </a:effectLst>
                <a:latin typeface="Gill Sans"/>
                <a:ea typeface="Gill Sans"/>
                <a:cs typeface="Gill Sans"/>
                <a:sym typeface="Gill Sans"/>
              </a:rPr>
            </a:br>
            <a:r>
              <a:rPr sz="3600" dirty="0">
                <a:solidFill>
                  <a:srgbClr val="FFFFFF"/>
                </a:solidFill>
                <a:effectLst>
                  <a:outerShdw blurRad="12700" dist="25400" dir="2700000" rotWithShape="0">
                    <a:srgbClr val="000000"/>
                  </a:outerShdw>
                </a:effectLst>
                <a:latin typeface="Gill Sans"/>
                <a:ea typeface="Gill Sans"/>
                <a:cs typeface="Gill Sans"/>
                <a:sym typeface="Gill Sans"/>
              </a:rPr>
              <a:t>519-652-2619 </a:t>
            </a:r>
          </a:p>
        </p:txBody>
      </p:sp>
      <p:grpSp>
        <p:nvGrpSpPr>
          <p:cNvPr id="444" name="Group 444"/>
          <p:cNvGrpSpPr/>
          <p:nvPr/>
        </p:nvGrpSpPr>
        <p:grpSpPr>
          <a:xfrm>
            <a:off x="9227189" y="3487899"/>
            <a:ext cx="2985978" cy="3649501"/>
            <a:chOff x="-269170" y="-126999"/>
            <a:chExt cx="2985976" cy="3649500"/>
          </a:xfrm>
        </p:grpSpPr>
        <p:pic>
          <p:nvPicPr>
            <p:cNvPr id="443"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442" name="Picture 441"/>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p:nvPr/>
        </p:nvSpPr>
        <p:spPr>
          <a:xfrm>
            <a:off x="914400" y="1892300"/>
            <a:ext cx="4902200" cy="75311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Stanley Miller was a graduate student in the laboratory of Harold Urey, and their experiment was an attempt to validate a theory proposed by Alexander Oparin and J.B.S. Haldane, Marxists who wanted to disprove creationism.</a:t>
            </a:r>
          </a:p>
        </p:txBody>
      </p:sp>
      <p:grpSp>
        <p:nvGrpSpPr>
          <p:cNvPr id="88" name="Group 88"/>
          <p:cNvGrpSpPr/>
          <p:nvPr/>
        </p:nvGrpSpPr>
        <p:grpSpPr>
          <a:xfrm>
            <a:off x="6959600" y="1257300"/>
            <a:ext cx="5511800" cy="6925854"/>
            <a:chOff x="-266700" y="-127000"/>
            <a:chExt cx="5511800" cy="6925853"/>
          </a:xfrm>
        </p:grpSpPr>
        <p:pic>
          <p:nvPicPr>
            <p:cNvPr id="87" name="stanley Miller.jpg"/>
            <p:cNvPicPr/>
            <p:nvPr/>
          </p:nvPicPr>
          <p:blipFill>
            <a:blip r:embed="rId2">
              <a:extLst/>
            </a:blip>
            <a:srcRect l="13777" r="13755"/>
            <a:stretch>
              <a:fillRect/>
            </a:stretch>
          </p:blipFill>
          <p:spPr>
            <a:xfrm>
              <a:off x="0" y="0"/>
              <a:ext cx="5143500" cy="6671854"/>
            </a:xfrm>
            <a:prstGeom prst="rect">
              <a:avLst/>
            </a:prstGeom>
            <a:ln>
              <a:noFill/>
            </a:ln>
            <a:effectLst/>
          </p:spPr>
        </p:pic>
        <p:pic>
          <p:nvPicPr>
            <p:cNvPr id="86" name="Picture 8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p:nvPr/>
        </p:nvSpPr>
        <p:spPr>
          <a:xfrm>
            <a:off x="965200" y="3962400"/>
            <a:ext cx="4902200" cy="5613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They theorized that the original atmosphere of the earth allowed the formation of organic compounds that could have been the “building blocks” of life. </a:t>
            </a:r>
          </a:p>
        </p:txBody>
      </p:sp>
      <p:grpSp>
        <p:nvGrpSpPr>
          <p:cNvPr id="93" name="Group 93"/>
          <p:cNvGrpSpPr/>
          <p:nvPr/>
        </p:nvGrpSpPr>
        <p:grpSpPr>
          <a:xfrm>
            <a:off x="6959600" y="1257300"/>
            <a:ext cx="5511800" cy="6925854"/>
            <a:chOff x="-266700" y="-127000"/>
            <a:chExt cx="5511800" cy="6925853"/>
          </a:xfrm>
        </p:grpSpPr>
        <p:pic>
          <p:nvPicPr>
            <p:cNvPr id="92" name="stanley Miller.jpg"/>
            <p:cNvPicPr/>
            <p:nvPr/>
          </p:nvPicPr>
          <p:blipFill>
            <a:blip r:embed="rId2">
              <a:extLst/>
            </a:blip>
            <a:srcRect l="13777" r="13755"/>
            <a:stretch>
              <a:fillRect/>
            </a:stretch>
          </p:blipFill>
          <p:spPr>
            <a:xfrm>
              <a:off x="0" y="0"/>
              <a:ext cx="5143500" cy="6671854"/>
            </a:xfrm>
            <a:prstGeom prst="rect">
              <a:avLst/>
            </a:prstGeom>
            <a:ln>
              <a:noFill/>
            </a:ln>
            <a:effectLst/>
          </p:spPr>
        </p:pic>
        <p:pic>
          <p:nvPicPr>
            <p:cNvPr id="91" name="Picture 9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2168</Words>
  <Application>Microsoft Office PowerPoint</Application>
  <PresentationFormat>Custom</PresentationFormat>
  <Paragraphs>153</Paragraphs>
  <Slides>75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75</vt:i4>
      </vt:variant>
    </vt:vector>
  </HeadingPairs>
  <TitlesOfParts>
    <vt:vector size="84" baseType="lpstr">
      <vt:lpstr>Copperplate</vt:lpstr>
      <vt:lpstr>Georgia</vt:lpstr>
      <vt:lpstr>Georgia Bold</vt:lpstr>
      <vt:lpstr>Gill Sans</vt:lpstr>
      <vt:lpstr>Helvetica</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Miller experiment is based on evolutionary assumptions.</vt:lpstr>
      <vt:lpstr>PowerPoint Presentation</vt:lpstr>
      <vt:lpstr>PowerPoint Presentation</vt:lpstr>
      <vt:lpstr>PowerPoint Presentation</vt:lpstr>
      <vt:lpstr>PowerPoint Presentation</vt:lpstr>
      <vt:lpstr>2. Miller used the wrong materials.</vt:lpstr>
      <vt:lpstr>PowerPoint Presentation</vt:lpstr>
      <vt:lpstr>PowerPoint Presentation</vt:lpstr>
      <vt:lpstr>PowerPoint Presentation</vt:lpstr>
      <vt:lpstr>PowerPoint Presentation</vt:lpstr>
      <vt:lpstr>PowerPoint Presentation</vt:lpstr>
      <vt:lpstr>PowerPoint Presentation</vt:lpstr>
      <vt:lpstr>3. Miller added unnatural elements to the experiment.</vt:lpstr>
      <vt:lpstr>PowerPoint Presentation</vt:lpstr>
      <vt:lpstr>PowerPoint Presentation</vt:lpstr>
      <vt:lpstr>PowerPoint Presentation</vt:lpstr>
      <vt:lpstr>4. Miller got the wrong results.</vt:lpstr>
      <vt:lpstr>PowerPoint Presentation</vt:lpstr>
      <vt:lpstr>PowerPoint Presentation</vt:lpstr>
      <vt:lpstr>PowerPoint Presentation</vt:lpstr>
      <vt:lpstr>PowerPoint Presentation</vt:lpstr>
      <vt:lpstr>PowerPoint Presentation</vt:lpstr>
      <vt:lpstr>PowerPoint Presentation</vt:lpstr>
      <vt:lpstr>5. Even if some type of life could be made in a test tube it would only prove that intelligence is required to create life.</vt:lpstr>
      <vt:lpstr>PowerPoint Presentation</vt:lpstr>
      <vt:lpstr>PowerPoint Presentation</vt:lpstr>
      <vt:lpstr>6. The modern science of genetics has falsified the idea of life arising from non-life.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7. Every evolutionary origin of life theory has the same fatal flaw.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2015-02-05T23:45:32Z</dcterms:modified>
</cp:coreProperties>
</file>